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72" r:id="rId6"/>
    <p:sldId id="260" r:id="rId7"/>
    <p:sldId id="275" r:id="rId8"/>
    <p:sldId id="282" r:id="rId9"/>
    <p:sldId id="273" r:id="rId10"/>
    <p:sldId id="261" r:id="rId11"/>
    <p:sldId id="295" r:id="rId12"/>
    <p:sldId id="296" r:id="rId13"/>
    <p:sldId id="297" r:id="rId14"/>
    <p:sldId id="276" r:id="rId15"/>
    <p:sldId id="298" r:id="rId16"/>
    <p:sldId id="299" r:id="rId17"/>
    <p:sldId id="300" r:id="rId18"/>
    <p:sldId id="301" r:id="rId19"/>
    <p:sldId id="302" r:id="rId20"/>
    <p:sldId id="30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758"/>
    <p:restoredTop sz="94700"/>
  </p:normalViewPr>
  <p:slideViewPr>
    <p:cSldViewPr snapToGrid="0">
      <p:cViewPr varScale="1">
        <p:scale>
          <a:sx n="63" d="100"/>
          <a:sy n="63" d="100"/>
        </p:scale>
        <p:origin x="192" y="696"/>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16B4C-9FE7-F031-E666-FA7323C00B1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9B32B340-ADD2-2C84-DD3F-8D74CFC17F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615CD84-B2AC-1CAA-CA28-1674B0B92935}"/>
              </a:ext>
            </a:extLst>
          </p:cNvPr>
          <p:cNvSpPr>
            <a:spLocks noGrp="1"/>
          </p:cNvSpPr>
          <p:nvPr>
            <p:ph type="dt" sz="half" idx="10"/>
          </p:nvPr>
        </p:nvSpPr>
        <p:spPr/>
        <p:txBody>
          <a:bodyPr/>
          <a:lstStyle/>
          <a:p>
            <a:fld id="{2DC6BAFC-7113-7E42-B686-23AC98926951}" type="datetimeFigureOut">
              <a:rPr lang="en-US" smtClean="0"/>
              <a:t>11/10/22</a:t>
            </a:fld>
            <a:endParaRPr lang="en-US"/>
          </a:p>
        </p:txBody>
      </p:sp>
      <p:sp>
        <p:nvSpPr>
          <p:cNvPr id="5" name="Footer Placeholder 4">
            <a:extLst>
              <a:ext uri="{FF2B5EF4-FFF2-40B4-BE49-F238E27FC236}">
                <a16:creationId xmlns:a16="http://schemas.microsoft.com/office/drawing/2014/main" id="{6761C4FF-0622-AE8C-1FB7-28F06151EF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F8996D-D0AD-3261-FB7F-58E0BACE092D}"/>
              </a:ext>
            </a:extLst>
          </p:cNvPr>
          <p:cNvSpPr>
            <a:spLocks noGrp="1"/>
          </p:cNvSpPr>
          <p:nvPr>
            <p:ph type="sldNum" sz="quarter" idx="12"/>
          </p:nvPr>
        </p:nvSpPr>
        <p:spPr/>
        <p:txBody>
          <a:bodyPr/>
          <a:lstStyle/>
          <a:p>
            <a:fld id="{A5E1758C-7253-D044-84A0-A115A0EEE4DD}" type="slidenum">
              <a:rPr lang="en-US" smtClean="0"/>
              <a:t>‹#›</a:t>
            </a:fld>
            <a:endParaRPr lang="en-US"/>
          </a:p>
        </p:txBody>
      </p:sp>
    </p:spTree>
    <p:extLst>
      <p:ext uri="{BB962C8B-B14F-4D97-AF65-F5344CB8AC3E}">
        <p14:creationId xmlns:p14="http://schemas.microsoft.com/office/powerpoint/2010/main" val="3634507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1518B-D358-C104-FB35-C8115D9778C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C06285F-6F82-E245-2A29-58D91CF5803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DADAA39-E0CC-2E85-B45E-E5FD51A32E88}"/>
              </a:ext>
            </a:extLst>
          </p:cNvPr>
          <p:cNvSpPr>
            <a:spLocks noGrp="1"/>
          </p:cNvSpPr>
          <p:nvPr>
            <p:ph type="dt" sz="half" idx="10"/>
          </p:nvPr>
        </p:nvSpPr>
        <p:spPr/>
        <p:txBody>
          <a:bodyPr/>
          <a:lstStyle/>
          <a:p>
            <a:fld id="{2DC6BAFC-7113-7E42-B686-23AC98926951}" type="datetimeFigureOut">
              <a:rPr lang="en-US" smtClean="0"/>
              <a:t>11/10/22</a:t>
            </a:fld>
            <a:endParaRPr lang="en-US"/>
          </a:p>
        </p:txBody>
      </p:sp>
      <p:sp>
        <p:nvSpPr>
          <p:cNvPr id="5" name="Footer Placeholder 4">
            <a:extLst>
              <a:ext uri="{FF2B5EF4-FFF2-40B4-BE49-F238E27FC236}">
                <a16:creationId xmlns:a16="http://schemas.microsoft.com/office/drawing/2014/main" id="{B26CC927-9A25-7F9F-9F32-D682FFDB10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BF1D7B-3BA3-8DC0-97E7-BFB1B6271C1C}"/>
              </a:ext>
            </a:extLst>
          </p:cNvPr>
          <p:cNvSpPr>
            <a:spLocks noGrp="1"/>
          </p:cNvSpPr>
          <p:nvPr>
            <p:ph type="sldNum" sz="quarter" idx="12"/>
          </p:nvPr>
        </p:nvSpPr>
        <p:spPr/>
        <p:txBody>
          <a:bodyPr/>
          <a:lstStyle/>
          <a:p>
            <a:fld id="{A5E1758C-7253-D044-84A0-A115A0EEE4DD}" type="slidenum">
              <a:rPr lang="en-US" smtClean="0"/>
              <a:t>‹#›</a:t>
            </a:fld>
            <a:endParaRPr lang="en-US"/>
          </a:p>
        </p:txBody>
      </p:sp>
    </p:spTree>
    <p:extLst>
      <p:ext uri="{BB962C8B-B14F-4D97-AF65-F5344CB8AC3E}">
        <p14:creationId xmlns:p14="http://schemas.microsoft.com/office/powerpoint/2010/main" val="2196150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B10106-7066-A501-3FB5-58AF723881B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95DF2047-9B50-1C93-5251-882E7A53B4A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8C116B5-620E-0233-E55A-BA2D3C2B3915}"/>
              </a:ext>
            </a:extLst>
          </p:cNvPr>
          <p:cNvSpPr>
            <a:spLocks noGrp="1"/>
          </p:cNvSpPr>
          <p:nvPr>
            <p:ph type="dt" sz="half" idx="10"/>
          </p:nvPr>
        </p:nvSpPr>
        <p:spPr/>
        <p:txBody>
          <a:bodyPr/>
          <a:lstStyle/>
          <a:p>
            <a:fld id="{2DC6BAFC-7113-7E42-B686-23AC98926951}" type="datetimeFigureOut">
              <a:rPr lang="en-US" smtClean="0"/>
              <a:t>11/10/22</a:t>
            </a:fld>
            <a:endParaRPr lang="en-US"/>
          </a:p>
        </p:txBody>
      </p:sp>
      <p:sp>
        <p:nvSpPr>
          <p:cNvPr id="5" name="Footer Placeholder 4">
            <a:extLst>
              <a:ext uri="{FF2B5EF4-FFF2-40B4-BE49-F238E27FC236}">
                <a16:creationId xmlns:a16="http://schemas.microsoft.com/office/drawing/2014/main" id="{3EC9E7C3-7F69-F71A-9B58-98EEF8A1D9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FAB3C7-48CC-112F-38BD-75B8D222795E}"/>
              </a:ext>
            </a:extLst>
          </p:cNvPr>
          <p:cNvSpPr>
            <a:spLocks noGrp="1"/>
          </p:cNvSpPr>
          <p:nvPr>
            <p:ph type="sldNum" sz="quarter" idx="12"/>
          </p:nvPr>
        </p:nvSpPr>
        <p:spPr/>
        <p:txBody>
          <a:bodyPr/>
          <a:lstStyle/>
          <a:p>
            <a:fld id="{A5E1758C-7253-D044-84A0-A115A0EEE4DD}" type="slidenum">
              <a:rPr lang="en-US" smtClean="0"/>
              <a:t>‹#›</a:t>
            </a:fld>
            <a:endParaRPr lang="en-US"/>
          </a:p>
        </p:txBody>
      </p:sp>
    </p:spTree>
    <p:extLst>
      <p:ext uri="{BB962C8B-B14F-4D97-AF65-F5344CB8AC3E}">
        <p14:creationId xmlns:p14="http://schemas.microsoft.com/office/powerpoint/2010/main" val="2082718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5C6DD-303B-C4D7-53AF-DB684D5ED5D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4F71F55-E3C2-5D84-704E-0AD4AD0D8B0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1FE1C36-AFE4-165F-A633-A91AAF2C3BB3}"/>
              </a:ext>
            </a:extLst>
          </p:cNvPr>
          <p:cNvSpPr>
            <a:spLocks noGrp="1"/>
          </p:cNvSpPr>
          <p:nvPr>
            <p:ph type="dt" sz="half" idx="10"/>
          </p:nvPr>
        </p:nvSpPr>
        <p:spPr/>
        <p:txBody>
          <a:bodyPr/>
          <a:lstStyle/>
          <a:p>
            <a:fld id="{2DC6BAFC-7113-7E42-B686-23AC98926951}" type="datetimeFigureOut">
              <a:rPr lang="en-US" smtClean="0"/>
              <a:t>11/10/22</a:t>
            </a:fld>
            <a:endParaRPr lang="en-US"/>
          </a:p>
        </p:txBody>
      </p:sp>
      <p:sp>
        <p:nvSpPr>
          <p:cNvPr id="5" name="Footer Placeholder 4">
            <a:extLst>
              <a:ext uri="{FF2B5EF4-FFF2-40B4-BE49-F238E27FC236}">
                <a16:creationId xmlns:a16="http://schemas.microsoft.com/office/drawing/2014/main" id="{AC4992CF-F31D-238D-1A69-EAA805E496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7DE8F0-7E2F-E1B7-88C3-257F73078F5B}"/>
              </a:ext>
            </a:extLst>
          </p:cNvPr>
          <p:cNvSpPr>
            <a:spLocks noGrp="1"/>
          </p:cNvSpPr>
          <p:nvPr>
            <p:ph type="sldNum" sz="quarter" idx="12"/>
          </p:nvPr>
        </p:nvSpPr>
        <p:spPr/>
        <p:txBody>
          <a:bodyPr/>
          <a:lstStyle/>
          <a:p>
            <a:fld id="{A5E1758C-7253-D044-84A0-A115A0EEE4DD}" type="slidenum">
              <a:rPr lang="en-US" smtClean="0"/>
              <a:t>‹#›</a:t>
            </a:fld>
            <a:endParaRPr lang="en-US"/>
          </a:p>
        </p:txBody>
      </p:sp>
    </p:spTree>
    <p:extLst>
      <p:ext uri="{BB962C8B-B14F-4D97-AF65-F5344CB8AC3E}">
        <p14:creationId xmlns:p14="http://schemas.microsoft.com/office/powerpoint/2010/main" val="3892972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E6E87-0A46-A179-D215-1B9F38F2EE0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62E275B7-32DB-4AFC-B804-42E2FC117F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11C046F-F8AF-9714-E16E-366A397F1FDA}"/>
              </a:ext>
            </a:extLst>
          </p:cNvPr>
          <p:cNvSpPr>
            <a:spLocks noGrp="1"/>
          </p:cNvSpPr>
          <p:nvPr>
            <p:ph type="dt" sz="half" idx="10"/>
          </p:nvPr>
        </p:nvSpPr>
        <p:spPr/>
        <p:txBody>
          <a:bodyPr/>
          <a:lstStyle/>
          <a:p>
            <a:fld id="{2DC6BAFC-7113-7E42-B686-23AC98926951}" type="datetimeFigureOut">
              <a:rPr lang="en-US" smtClean="0"/>
              <a:t>11/10/22</a:t>
            </a:fld>
            <a:endParaRPr lang="en-US"/>
          </a:p>
        </p:txBody>
      </p:sp>
      <p:sp>
        <p:nvSpPr>
          <p:cNvPr id="5" name="Footer Placeholder 4">
            <a:extLst>
              <a:ext uri="{FF2B5EF4-FFF2-40B4-BE49-F238E27FC236}">
                <a16:creationId xmlns:a16="http://schemas.microsoft.com/office/drawing/2014/main" id="{0A52FA7F-2CF5-8E2C-EE40-B51185CBC6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D0F47B-B9FA-2950-1D0C-BE13B6BDE4CC}"/>
              </a:ext>
            </a:extLst>
          </p:cNvPr>
          <p:cNvSpPr>
            <a:spLocks noGrp="1"/>
          </p:cNvSpPr>
          <p:nvPr>
            <p:ph type="sldNum" sz="quarter" idx="12"/>
          </p:nvPr>
        </p:nvSpPr>
        <p:spPr/>
        <p:txBody>
          <a:bodyPr/>
          <a:lstStyle/>
          <a:p>
            <a:fld id="{A5E1758C-7253-D044-84A0-A115A0EEE4DD}" type="slidenum">
              <a:rPr lang="en-US" smtClean="0"/>
              <a:t>‹#›</a:t>
            </a:fld>
            <a:endParaRPr lang="en-US"/>
          </a:p>
        </p:txBody>
      </p:sp>
    </p:spTree>
    <p:extLst>
      <p:ext uri="{BB962C8B-B14F-4D97-AF65-F5344CB8AC3E}">
        <p14:creationId xmlns:p14="http://schemas.microsoft.com/office/powerpoint/2010/main" val="1135453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8173E-ECCE-B4F7-AEFE-002BE2D7030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0CC894A-FE79-3E57-09ED-9CA1A48552F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EF20204C-A00D-A5F8-06C7-2DDB2E0EAB7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0947BB0F-0193-A473-2C9F-6346ACC7EBE9}"/>
              </a:ext>
            </a:extLst>
          </p:cNvPr>
          <p:cNvSpPr>
            <a:spLocks noGrp="1"/>
          </p:cNvSpPr>
          <p:nvPr>
            <p:ph type="dt" sz="half" idx="10"/>
          </p:nvPr>
        </p:nvSpPr>
        <p:spPr/>
        <p:txBody>
          <a:bodyPr/>
          <a:lstStyle/>
          <a:p>
            <a:fld id="{2DC6BAFC-7113-7E42-B686-23AC98926951}" type="datetimeFigureOut">
              <a:rPr lang="en-US" smtClean="0"/>
              <a:t>11/10/22</a:t>
            </a:fld>
            <a:endParaRPr lang="en-US"/>
          </a:p>
        </p:txBody>
      </p:sp>
      <p:sp>
        <p:nvSpPr>
          <p:cNvPr id="6" name="Footer Placeholder 5">
            <a:extLst>
              <a:ext uri="{FF2B5EF4-FFF2-40B4-BE49-F238E27FC236}">
                <a16:creationId xmlns:a16="http://schemas.microsoft.com/office/drawing/2014/main" id="{C26D68D2-4722-B1BA-C633-2881B8182F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CC0C41-1251-EB85-9C39-F44A6CC79794}"/>
              </a:ext>
            </a:extLst>
          </p:cNvPr>
          <p:cNvSpPr>
            <a:spLocks noGrp="1"/>
          </p:cNvSpPr>
          <p:nvPr>
            <p:ph type="sldNum" sz="quarter" idx="12"/>
          </p:nvPr>
        </p:nvSpPr>
        <p:spPr/>
        <p:txBody>
          <a:bodyPr/>
          <a:lstStyle/>
          <a:p>
            <a:fld id="{A5E1758C-7253-D044-84A0-A115A0EEE4DD}" type="slidenum">
              <a:rPr lang="en-US" smtClean="0"/>
              <a:t>‹#›</a:t>
            </a:fld>
            <a:endParaRPr lang="en-US"/>
          </a:p>
        </p:txBody>
      </p:sp>
    </p:spTree>
    <p:extLst>
      <p:ext uri="{BB962C8B-B14F-4D97-AF65-F5344CB8AC3E}">
        <p14:creationId xmlns:p14="http://schemas.microsoft.com/office/powerpoint/2010/main" val="374118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E533C-D507-618A-8280-134933C298A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27E9CD5-39A7-9CB1-2191-4A39745BAB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37ABF9B-EE4B-945D-F2BF-87EEA872C9C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4FF7E85-FFF3-DC97-89F6-0AA5C74899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DFD4E79-F9EE-700A-EB9D-7E52D313C2E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78E979F7-04D1-91A3-3738-783DA78D31F8}"/>
              </a:ext>
            </a:extLst>
          </p:cNvPr>
          <p:cNvSpPr>
            <a:spLocks noGrp="1"/>
          </p:cNvSpPr>
          <p:nvPr>
            <p:ph type="dt" sz="half" idx="10"/>
          </p:nvPr>
        </p:nvSpPr>
        <p:spPr/>
        <p:txBody>
          <a:bodyPr/>
          <a:lstStyle/>
          <a:p>
            <a:fld id="{2DC6BAFC-7113-7E42-B686-23AC98926951}" type="datetimeFigureOut">
              <a:rPr lang="en-US" smtClean="0"/>
              <a:t>11/10/22</a:t>
            </a:fld>
            <a:endParaRPr lang="en-US"/>
          </a:p>
        </p:txBody>
      </p:sp>
      <p:sp>
        <p:nvSpPr>
          <p:cNvPr id="8" name="Footer Placeholder 7">
            <a:extLst>
              <a:ext uri="{FF2B5EF4-FFF2-40B4-BE49-F238E27FC236}">
                <a16:creationId xmlns:a16="http://schemas.microsoft.com/office/drawing/2014/main" id="{4CBAC128-F559-F343-34D2-60505E74CEB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94CB02F-28CA-E46B-24B3-4B53731C939B}"/>
              </a:ext>
            </a:extLst>
          </p:cNvPr>
          <p:cNvSpPr>
            <a:spLocks noGrp="1"/>
          </p:cNvSpPr>
          <p:nvPr>
            <p:ph type="sldNum" sz="quarter" idx="12"/>
          </p:nvPr>
        </p:nvSpPr>
        <p:spPr/>
        <p:txBody>
          <a:bodyPr/>
          <a:lstStyle/>
          <a:p>
            <a:fld id="{A5E1758C-7253-D044-84A0-A115A0EEE4DD}" type="slidenum">
              <a:rPr lang="en-US" smtClean="0"/>
              <a:t>‹#›</a:t>
            </a:fld>
            <a:endParaRPr lang="en-US"/>
          </a:p>
        </p:txBody>
      </p:sp>
    </p:spTree>
    <p:extLst>
      <p:ext uri="{BB962C8B-B14F-4D97-AF65-F5344CB8AC3E}">
        <p14:creationId xmlns:p14="http://schemas.microsoft.com/office/powerpoint/2010/main" val="763354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906FE-F649-D022-14F6-8A7054DD2C7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DEAA064-094F-FD43-42BF-027990C6EA51}"/>
              </a:ext>
            </a:extLst>
          </p:cNvPr>
          <p:cNvSpPr>
            <a:spLocks noGrp="1"/>
          </p:cNvSpPr>
          <p:nvPr>
            <p:ph type="dt" sz="half" idx="10"/>
          </p:nvPr>
        </p:nvSpPr>
        <p:spPr/>
        <p:txBody>
          <a:bodyPr/>
          <a:lstStyle/>
          <a:p>
            <a:fld id="{2DC6BAFC-7113-7E42-B686-23AC98926951}" type="datetimeFigureOut">
              <a:rPr lang="en-US" smtClean="0"/>
              <a:t>11/10/22</a:t>
            </a:fld>
            <a:endParaRPr lang="en-US"/>
          </a:p>
        </p:txBody>
      </p:sp>
      <p:sp>
        <p:nvSpPr>
          <p:cNvPr id="4" name="Footer Placeholder 3">
            <a:extLst>
              <a:ext uri="{FF2B5EF4-FFF2-40B4-BE49-F238E27FC236}">
                <a16:creationId xmlns:a16="http://schemas.microsoft.com/office/drawing/2014/main" id="{85C97A83-4AA3-367B-798D-D064C98F7E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C7E953-2451-EAE1-A4F3-7CC42862B2CE}"/>
              </a:ext>
            </a:extLst>
          </p:cNvPr>
          <p:cNvSpPr>
            <a:spLocks noGrp="1"/>
          </p:cNvSpPr>
          <p:nvPr>
            <p:ph type="sldNum" sz="quarter" idx="12"/>
          </p:nvPr>
        </p:nvSpPr>
        <p:spPr/>
        <p:txBody>
          <a:bodyPr/>
          <a:lstStyle/>
          <a:p>
            <a:fld id="{A5E1758C-7253-D044-84A0-A115A0EEE4DD}" type="slidenum">
              <a:rPr lang="en-US" smtClean="0"/>
              <a:t>‹#›</a:t>
            </a:fld>
            <a:endParaRPr lang="en-US"/>
          </a:p>
        </p:txBody>
      </p:sp>
    </p:spTree>
    <p:extLst>
      <p:ext uri="{BB962C8B-B14F-4D97-AF65-F5344CB8AC3E}">
        <p14:creationId xmlns:p14="http://schemas.microsoft.com/office/powerpoint/2010/main" val="2373689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DBE18F-9156-C9EC-9E7E-381D04E72210}"/>
              </a:ext>
            </a:extLst>
          </p:cNvPr>
          <p:cNvSpPr>
            <a:spLocks noGrp="1"/>
          </p:cNvSpPr>
          <p:nvPr>
            <p:ph type="dt" sz="half" idx="10"/>
          </p:nvPr>
        </p:nvSpPr>
        <p:spPr/>
        <p:txBody>
          <a:bodyPr/>
          <a:lstStyle/>
          <a:p>
            <a:fld id="{2DC6BAFC-7113-7E42-B686-23AC98926951}" type="datetimeFigureOut">
              <a:rPr lang="en-US" smtClean="0"/>
              <a:t>11/10/22</a:t>
            </a:fld>
            <a:endParaRPr lang="en-US"/>
          </a:p>
        </p:txBody>
      </p:sp>
      <p:sp>
        <p:nvSpPr>
          <p:cNvPr id="3" name="Footer Placeholder 2">
            <a:extLst>
              <a:ext uri="{FF2B5EF4-FFF2-40B4-BE49-F238E27FC236}">
                <a16:creationId xmlns:a16="http://schemas.microsoft.com/office/drawing/2014/main" id="{BD775EE7-6D93-FCBA-59A1-F955AA623E2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539D724-A071-2F5B-C86E-CCABBD9D4771}"/>
              </a:ext>
            </a:extLst>
          </p:cNvPr>
          <p:cNvSpPr>
            <a:spLocks noGrp="1"/>
          </p:cNvSpPr>
          <p:nvPr>
            <p:ph type="sldNum" sz="quarter" idx="12"/>
          </p:nvPr>
        </p:nvSpPr>
        <p:spPr/>
        <p:txBody>
          <a:bodyPr/>
          <a:lstStyle/>
          <a:p>
            <a:fld id="{A5E1758C-7253-D044-84A0-A115A0EEE4DD}" type="slidenum">
              <a:rPr lang="en-US" smtClean="0"/>
              <a:t>‹#›</a:t>
            </a:fld>
            <a:endParaRPr lang="en-US"/>
          </a:p>
        </p:txBody>
      </p:sp>
    </p:spTree>
    <p:extLst>
      <p:ext uri="{BB962C8B-B14F-4D97-AF65-F5344CB8AC3E}">
        <p14:creationId xmlns:p14="http://schemas.microsoft.com/office/powerpoint/2010/main" val="15952136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D1CEC-EE05-70BD-99E5-89A96FDE9F6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20C76956-BC44-5853-9E61-ADF316950B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494C354C-F682-68CF-998A-F2D93A3606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B6ABA98-82AE-E126-54F9-0FA192357B6A}"/>
              </a:ext>
            </a:extLst>
          </p:cNvPr>
          <p:cNvSpPr>
            <a:spLocks noGrp="1"/>
          </p:cNvSpPr>
          <p:nvPr>
            <p:ph type="dt" sz="half" idx="10"/>
          </p:nvPr>
        </p:nvSpPr>
        <p:spPr/>
        <p:txBody>
          <a:bodyPr/>
          <a:lstStyle/>
          <a:p>
            <a:fld id="{2DC6BAFC-7113-7E42-B686-23AC98926951}" type="datetimeFigureOut">
              <a:rPr lang="en-US" smtClean="0"/>
              <a:t>11/10/22</a:t>
            </a:fld>
            <a:endParaRPr lang="en-US"/>
          </a:p>
        </p:txBody>
      </p:sp>
      <p:sp>
        <p:nvSpPr>
          <p:cNvPr id="6" name="Footer Placeholder 5">
            <a:extLst>
              <a:ext uri="{FF2B5EF4-FFF2-40B4-BE49-F238E27FC236}">
                <a16:creationId xmlns:a16="http://schemas.microsoft.com/office/drawing/2014/main" id="{572693E9-2CEA-53FA-38DD-C74CBD8063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305686-C626-A6D9-23A6-149C9695D9BC}"/>
              </a:ext>
            </a:extLst>
          </p:cNvPr>
          <p:cNvSpPr>
            <a:spLocks noGrp="1"/>
          </p:cNvSpPr>
          <p:nvPr>
            <p:ph type="sldNum" sz="quarter" idx="12"/>
          </p:nvPr>
        </p:nvSpPr>
        <p:spPr/>
        <p:txBody>
          <a:bodyPr/>
          <a:lstStyle/>
          <a:p>
            <a:fld id="{A5E1758C-7253-D044-84A0-A115A0EEE4DD}" type="slidenum">
              <a:rPr lang="en-US" smtClean="0"/>
              <a:t>‹#›</a:t>
            </a:fld>
            <a:endParaRPr lang="en-US"/>
          </a:p>
        </p:txBody>
      </p:sp>
    </p:spTree>
    <p:extLst>
      <p:ext uri="{BB962C8B-B14F-4D97-AF65-F5344CB8AC3E}">
        <p14:creationId xmlns:p14="http://schemas.microsoft.com/office/powerpoint/2010/main" val="1258236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4DBF1-1AC1-AFD6-E3E5-A02DB24588B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D41A88D2-B3D2-15ED-2A6F-5573103AB9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56A8A0C-89DD-65EB-FC42-4DAD1ED4BF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1219FE3-BC67-AE0C-DE24-113A0714ADC5}"/>
              </a:ext>
            </a:extLst>
          </p:cNvPr>
          <p:cNvSpPr>
            <a:spLocks noGrp="1"/>
          </p:cNvSpPr>
          <p:nvPr>
            <p:ph type="dt" sz="half" idx="10"/>
          </p:nvPr>
        </p:nvSpPr>
        <p:spPr/>
        <p:txBody>
          <a:bodyPr/>
          <a:lstStyle/>
          <a:p>
            <a:fld id="{2DC6BAFC-7113-7E42-B686-23AC98926951}" type="datetimeFigureOut">
              <a:rPr lang="en-US" smtClean="0"/>
              <a:t>11/10/22</a:t>
            </a:fld>
            <a:endParaRPr lang="en-US"/>
          </a:p>
        </p:txBody>
      </p:sp>
      <p:sp>
        <p:nvSpPr>
          <p:cNvPr id="6" name="Footer Placeholder 5">
            <a:extLst>
              <a:ext uri="{FF2B5EF4-FFF2-40B4-BE49-F238E27FC236}">
                <a16:creationId xmlns:a16="http://schemas.microsoft.com/office/drawing/2014/main" id="{2B784EA7-6210-4482-332E-91A4DFE2D4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DCB79E-8444-FE02-FF34-89585ED5EC61}"/>
              </a:ext>
            </a:extLst>
          </p:cNvPr>
          <p:cNvSpPr>
            <a:spLocks noGrp="1"/>
          </p:cNvSpPr>
          <p:nvPr>
            <p:ph type="sldNum" sz="quarter" idx="12"/>
          </p:nvPr>
        </p:nvSpPr>
        <p:spPr/>
        <p:txBody>
          <a:bodyPr/>
          <a:lstStyle/>
          <a:p>
            <a:fld id="{A5E1758C-7253-D044-84A0-A115A0EEE4DD}" type="slidenum">
              <a:rPr lang="en-US" smtClean="0"/>
              <a:t>‹#›</a:t>
            </a:fld>
            <a:endParaRPr lang="en-US"/>
          </a:p>
        </p:txBody>
      </p:sp>
    </p:spTree>
    <p:extLst>
      <p:ext uri="{BB962C8B-B14F-4D97-AF65-F5344CB8AC3E}">
        <p14:creationId xmlns:p14="http://schemas.microsoft.com/office/powerpoint/2010/main" val="1909149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F5C431-51BD-B847-4D77-FEC3C2B221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590271B-6889-096A-F74F-641C59E7E4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DD0370B-E03D-3729-2977-ABE3A8616D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C6BAFC-7113-7E42-B686-23AC98926951}" type="datetimeFigureOut">
              <a:rPr lang="en-US" smtClean="0"/>
              <a:t>11/10/22</a:t>
            </a:fld>
            <a:endParaRPr lang="en-US"/>
          </a:p>
        </p:txBody>
      </p:sp>
      <p:sp>
        <p:nvSpPr>
          <p:cNvPr id="5" name="Footer Placeholder 4">
            <a:extLst>
              <a:ext uri="{FF2B5EF4-FFF2-40B4-BE49-F238E27FC236}">
                <a16:creationId xmlns:a16="http://schemas.microsoft.com/office/drawing/2014/main" id="{1917010F-EFDC-1565-C2B6-CAF896BA16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F8494B0-C35E-9D12-C989-835460923B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E1758C-7253-D044-84A0-A115A0EEE4DD}" type="slidenum">
              <a:rPr lang="en-US" smtClean="0"/>
              <a:t>‹#›</a:t>
            </a:fld>
            <a:endParaRPr lang="en-US"/>
          </a:p>
        </p:txBody>
      </p:sp>
    </p:spTree>
    <p:extLst>
      <p:ext uri="{BB962C8B-B14F-4D97-AF65-F5344CB8AC3E}">
        <p14:creationId xmlns:p14="http://schemas.microsoft.com/office/powerpoint/2010/main" val="29230381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jpeg"/></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jp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BCBC7-496C-0CF1-7D1A-D4CBC4BDD9B4}"/>
              </a:ext>
            </a:extLst>
          </p:cNvPr>
          <p:cNvSpPr>
            <a:spLocks noGrp="1"/>
          </p:cNvSpPr>
          <p:nvPr>
            <p:ph type="ctrTitle"/>
          </p:nvPr>
        </p:nvSpPr>
        <p:spPr/>
        <p:txBody>
          <a:bodyPr>
            <a:normAutofit/>
          </a:bodyPr>
          <a:lstStyle/>
          <a:p>
            <a:r>
              <a:rPr lang="en-GB" sz="3200" b="1" u="sng" dirty="0">
                <a:effectLst/>
                <a:latin typeface="Helvetica" pitchFamily="2" charset="0"/>
              </a:rPr>
              <a:t>Data Industry Standard Tools</a:t>
            </a:r>
            <a:endParaRPr lang="en-US" sz="3200" dirty="0"/>
          </a:p>
        </p:txBody>
      </p:sp>
      <p:sp>
        <p:nvSpPr>
          <p:cNvPr id="3" name="Subtitle 2">
            <a:extLst>
              <a:ext uri="{FF2B5EF4-FFF2-40B4-BE49-F238E27FC236}">
                <a16:creationId xmlns:a16="http://schemas.microsoft.com/office/drawing/2014/main" id="{603A9D44-0C3D-8334-A5E0-C83EAE348E74}"/>
              </a:ext>
            </a:extLst>
          </p:cNvPr>
          <p:cNvSpPr>
            <a:spLocks noGrp="1"/>
          </p:cNvSpPr>
          <p:nvPr>
            <p:ph type="subTitle" idx="1"/>
          </p:nvPr>
        </p:nvSpPr>
        <p:spPr/>
        <p:txBody>
          <a:bodyPr/>
          <a:lstStyle/>
          <a:p>
            <a:r>
              <a:rPr lang="en-US" dirty="0"/>
              <a:t>By </a:t>
            </a:r>
            <a:r>
              <a:rPr lang="en-US" dirty="0" err="1"/>
              <a:t>Maz</a:t>
            </a:r>
            <a:endParaRPr lang="en-US" dirty="0"/>
          </a:p>
        </p:txBody>
      </p:sp>
      <p:pic>
        <p:nvPicPr>
          <p:cNvPr id="5" name="Picture 4">
            <a:extLst>
              <a:ext uri="{FF2B5EF4-FFF2-40B4-BE49-F238E27FC236}">
                <a16:creationId xmlns:a16="http://schemas.microsoft.com/office/drawing/2014/main" id="{5774B075-9F7F-CE10-4721-5E56AA95246A}"/>
              </a:ext>
            </a:extLst>
          </p:cNvPr>
          <p:cNvPicPr>
            <a:picLocks noChangeAspect="1"/>
          </p:cNvPicPr>
          <p:nvPr/>
        </p:nvPicPr>
        <p:blipFill>
          <a:blip r:embed="rId2"/>
          <a:stretch>
            <a:fillRect/>
          </a:stretch>
        </p:blipFill>
        <p:spPr>
          <a:xfrm>
            <a:off x="216816" y="4004068"/>
            <a:ext cx="11670384" cy="2705100"/>
          </a:xfrm>
          <a:prstGeom prst="rect">
            <a:avLst/>
          </a:prstGeom>
        </p:spPr>
      </p:pic>
      <p:pic>
        <p:nvPicPr>
          <p:cNvPr id="7" name="Picture 6">
            <a:extLst>
              <a:ext uri="{FF2B5EF4-FFF2-40B4-BE49-F238E27FC236}">
                <a16:creationId xmlns:a16="http://schemas.microsoft.com/office/drawing/2014/main" id="{B4CC2178-AC29-18B4-D369-21B06EC89B37}"/>
              </a:ext>
            </a:extLst>
          </p:cNvPr>
          <p:cNvPicPr>
            <a:picLocks noChangeAspect="1"/>
          </p:cNvPicPr>
          <p:nvPr/>
        </p:nvPicPr>
        <p:blipFill>
          <a:blip r:embed="rId3"/>
          <a:stretch>
            <a:fillRect/>
          </a:stretch>
        </p:blipFill>
        <p:spPr>
          <a:xfrm>
            <a:off x="8892618" y="409800"/>
            <a:ext cx="3299382" cy="3536778"/>
          </a:xfrm>
          <a:prstGeom prst="rect">
            <a:avLst/>
          </a:prstGeom>
        </p:spPr>
      </p:pic>
      <p:pic>
        <p:nvPicPr>
          <p:cNvPr id="9" name="Picture 8">
            <a:extLst>
              <a:ext uri="{FF2B5EF4-FFF2-40B4-BE49-F238E27FC236}">
                <a16:creationId xmlns:a16="http://schemas.microsoft.com/office/drawing/2014/main" id="{9AC5ED6E-276F-C12D-9258-3586D8F5EFA9}"/>
              </a:ext>
            </a:extLst>
          </p:cNvPr>
          <p:cNvPicPr>
            <a:picLocks noChangeAspect="1"/>
          </p:cNvPicPr>
          <p:nvPr/>
        </p:nvPicPr>
        <p:blipFill>
          <a:blip r:embed="rId4"/>
          <a:stretch>
            <a:fillRect/>
          </a:stretch>
        </p:blipFill>
        <p:spPr>
          <a:xfrm>
            <a:off x="128944" y="352212"/>
            <a:ext cx="2906486" cy="3404803"/>
          </a:xfrm>
          <a:prstGeom prst="rect">
            <a:avLst/>
          </a:prstGeom>
        </p:spPr>
      </p:pic>
      <p:pic>
        <p:nvPicPr>
          <p:cNvPr id="11" name="Picture 10">
            <a:extLst>
              <a:ext uri="{FF2B5EF4-FFF2-40B4-BE49-F238E27FC236}">
                <a16:creationId xmlns:a16="http://schemas.microsoft.com/office/drawing/2014/main" id="{B8B73A29-39C4-6BDD-8A79-9AF5EC1745D8}"/>
              </a:ext>
            </a:extLst>
          </p:cNvPr>
          <p:cNvPicPr>
            <a:picLocks noChangeAspect="1"/>
          </p:cNvPicPr>
          <p:nvPr/>
        </p:nvPicPr>
        <p:blipFill>
          <a:blip r:embed="rId5"/>
          <a:stretch>
            <a:fillRect/>
          </a:stretch>
        </p:blipFill>
        <p:spPr>
          <a:xfrm>
            <a:off x="4254630" y="299450"/>
            <a:ext cx="3683131" cy="2566298"/>
          </a:xfrm>
          <a:prstGeom prst="rect">
            <a:avLst/>
          </a:prstGeom>
        </p:spPr>
      </p:pic>
    </p:spTree>
    <p:extLst>
      <p:ext uri="{BB962C8B-B14F-4D97-AF65-F5344CB8AC3E}">
        <p14:creationId xmlns:p14="http://schemas.microsoft.com/office/powerpoint/2010/main" val="2302759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86C49-A2F1-6177-3EBD-EC6C87808F49}"/>
              </a:ext>
            </a:extLst>
          </p:cNvPr>
          <p:cNvSpPr>
            <a:spLocks noGrp="1"/>
          </p:cNvSpPr>
          <p:nvPr>
            <p:ph type="title"/>
          </p:nvPr>
        </p:nvSpPr>
        <p:spPr/>
        <p:txBody>
          <a:bodyPr/>
          <a:lstStyle/>
          <a:p>
            <a:r>
              <a:rPr lang="en-US" dirty="0"/>
              <a:t>SQL, Python and R</a:t>
            </a:r>
          </a:p>
        </p:txBody>
      </p:sp>
      <p:sp>
        <p:nvSpPr>
          <p:cNvPr id="3" name="Content Placeholder 2">
            <a:extLst>
              <a:ext uri="{FF2B5EF4-FFF2-40B4-BE49-F238E27FC236}">
                <a16:creationId xmlns:a16="http://schemas.microsoft.com/office/drawing/2014/main" id="{1CD25824-4F2B-9955-EBBC-8FC4093DF602}"/>
              </a:ext>
            </a:extLst>
          </p:cNvPr>
          <p:cNvSpPr>
            <a:spLocks noGrp="1"/>
          </p:cNvSpPr>
          <p:nvPr>
            <p:ph idx="1"/>
          </p:nvPr>
        </p:nvSpPr>
        <p:spPr/>
        <p:txBody>
          <a:bodyPr>
            <a:normAutofit/>
          </a:bodyPr>
          <a:lstStyle/>
          <a:p>
            <a:r>
              <a:rPr lang="en-GB" sz="1400" dirty="0">
                <a:solidFill>
                  <a:srgbClr val="202124"/>
                </a:solidFill>
                <a:effectLst/>
                <a:latin typeface="Arial" panose="020B0604020202020204" pitchFamily="34" charset="0"/>
                <a:ea typeface="Times New Roman" panose="02020603050405020304" pitchFamily="18" charset="0"/>
                <a:cs typeface="Arial" panose="020B0604020202020204" pitchFamily="34" charset="0"/>
              </a:rPr>
              <a:t>Data analysts use all-purpose such as SQL (Structured Query Language) to communicate with relational databases, but when it comes to cleaning, manipulating, </a:t>
            </a:r>
            <a:r>
              <a:rPr lang="en-GB" sz="1400" dirty="0" err="1">
                <a:solidFill>
                  <a:srgbClr val="202124"/>
                </a:solidFill>
                <a:effectLst/>
                <a:latin typeface="Arial" panose="020B0604020202020204" pitchFamily="34" charset="0"/>
                <a:ea typeface="Times New Roman" panose="02020603050405020304" pitchFamily="18" charset="0"/>
                <a:cs typeface="Arial" panose="020B0604020202020204" pitchFamily="34" charset="0"/>
              </a:rPr>
              <a:t>analyzing</a:t>
            </a:r>
            <a:r>
              <a:rPr lang="en-GB" sz="1400" dirty="0">
                <a:solidFill>
                  <a:srgbClr val="202124"/>
                </a:solidFill>
                <a:effectLst/>
                <a:latin typeface="Arial" panose="020B0604020202020204" pitchFamily="34" charset="0"/>
                <a:ea typeface="Times New Roman" panose="02020603050405020304" pitchFamily="18" charset="0"/>
                <a:cs typeface="Arial" panose="020B0604020202020204" pitchFamily="34" charset="0"/>
              </a:rPr>
              <a:t>, and visualizing data, then you would use a general purpose programming language like Python or </a:t>
            </a:r>
            <a:r>
              <a:rPr lang="en-GB" sz="1400" dirty="0">
                <a:solidFill>
                  <a:srgbClr val="434343"/>
                </a:solidFill>
                <a:effectLst/>
                <a:latin typeface="Arial" panose="020B0604020202020204" pitchFamily="34" charset="0"/>
                <a:ea typeface="Times New Roman" panose="02020603050405020304" pitchFamily="18" charset="0"/>
                <a:cs typeface="Arial" panose="020B0604020202020204" pitchFamily="34" charset="0"/>
              </a:rPr>
              <a:t>a language for statistical computing such as </a:t>
            </a:r>
            <a:r>
              <a:rPr lang="en-GB" sz="1400" dirty="0">
                <a:solidFill>
                  <a:srgbClr val="202124"/>
                </a:solidFill>
                <a:effectLst/>
                <a:latin typeface="Arial" panose="020B0604020202020204" pitchFamily="34" charset="0"/>
                <a:ea typeface="Times New Roman" panose="02020603050405020304" pitchFamily="18" charset="0"/>
                <a:cs typeface="Arial" panose="020B0604020202020204" pitchFamily="34" charset="0"/>
              </a:rPr>
              <a:t>R, however SQL is still more efficient. All are available for free as open source and are relational databases.</a:t>
            </a:r>
            <a:endParaRPr lang="en-GB" sz="1400" dirty="0">
              <a:effectLst/>
              <a:latin typeface="Arial" panose="020B0604020202020204" pitchFamily="34" charset="0"/>
              <a:ea typeface="Times New Roman" panose="02020603050405020304" pitchFamily="18" charset="0"/>
              <a:cs typeface="Arial" panose="020B0604020202020204" pitchFamily="34" charset="0"/>
            </a:endParaRPr>
          </a:p>
        </p:txBody>
      </p:sp>
      <p:pic>
        <p:nvPicPr>
          <p:cNvPr id="5" name="Picture 4">
            <a:extLst>
              <a:ext uri="{FF2B5EF4-FFF2-40B4-BE49-F238E27FC236}">
                <a16:creationId xmlns:a16="http://schemas.microsoft.com/office/drawing/2014/main" id="{2F606738-0773-5283-B738-BF60533D5EAF}"/>
              </a:ext>
            </a:extLst>
          </p:cNvPr>
          <p:cNvPicPr>
            <a:picLocks noChangeAspect="1"/>
          </p:cNvPicPr>
          <p:nvPr/>
        </p:nvPicPr>
        <p:blipFill>
          <a:blip r:embed="rId2"/>
          <a:stretch>
            <a:fillRect/>
          </a:stretch>
        </p:blipFill>
        <p:spPr>
          <a:xfrm>
            <a:off x="5841242" y="0"/>
            <a:ext cx="6350758" cy="1900016"/>
          </a:xfrm>
          <a:prstGeom prst="rect">
            <a:avLst/>
          </a:prstGeom>
        </p:spPr>
      </p:pic>
      <p:pic>
        <p:nvPicPr>
          <p:cNvPr id="4" name="Picture 3">
            <a:extLst>
              <a:ext uri="{FF2B5EF4-FFF2-40B4-BE49-F238E27FC236}">
                <a16:creationId xmlns:a16="http://schemas.microsoft.com/office/drawing/2014/main" id="{461E323F-AB48-31ED-A6CA-0C14F6FF1EF1}"/>
              </a:ext>
            </a:extLst>
          </p:cNvPr>
          <p:cNvPicPr>
            <a:picLocks noChangeAspect="1"/>
          </p:cNvPicPr>
          <p:nvPr/>
        </p:nvPicPr>
        <p:blipFill>
          <a:blip r:embed="rId3"/>
          <a:stretch>
            <a:fillRect/>
          </a:stretch>
        </p:blipFill>
        <p:spPr>
          <a:xfrm>
            <a:off x="0" y="2629494"/>
            <a:ext cx="4107976" cy="4228506"/>
          </a:xfrm>
          <a:prstGeom prst="rect">
            <a:avLst/>
          </a:prstGeom>
        </p:spPr>
      </p:pic>
      <p:pic>
        <p:nvPicPr>
          <p:cNvPr id="7" name="Picture 6">
            <a:extLst>
              <a:ext uri="{FF2B5EF4-FFF2-40B4-BE49-F238E27FC236}">
                <a16:creationId xmlns:a16="http://schemas.microsoft.com/office/drawing/2014/main" id="{3DE7B54A-4EAB-0EDC-1BED-D7DF178DDB05}"/>
              </a:ext>
            </a:extLst>
          </p:cNvPr>
          <p:cNvPicPr>
            <a:picLocks noChangeAspect="1"/>
          </p:cNvPicPr>
          <p:nvPr/>
        </p:nvPicPr>
        <p:blipFill>
          <a:blip r:embed="rId4"/>
          <a:stretch>
            <a:fillRect/>
          </a:stretch>
        </p:blipFill>
        <p:spPr>
          <a:xfrm>
            <a:off x="8652681" y="2629494"/>
            <a:ext cx="3426167" cy="3969090"/>
          </a:xfrm>
          <a:prstGeom prst="rect">
            <a:avLst/>
          </a:prstGeom>
        </p:spPr>
      </p:pic>
      <p:pic>
        <p:nvPicPr>
          <p:cNvPr id="9" name="Picture 8">
            <a:extLst>
              <a:ext uri="{FF2B5EF4-FFF2-40B4-BE49-F238E27FC236}">
                <a16:creationId xmlns:a16="http://schemas.microsoft.com/office/drawing/2014/main" id="{5A7F7612-C7AD-C03C-E433-D6E09F465F01}"/>
              </a:ext>
            </a:extLst>
          </p:cNvPr>
          <p:cNvPicPr>
            <a:picLocks noChangeAspect="1"/>
          </p:cNvPicPr>
          <p:nvPr/>
        </p:nvPicPr>
        <p:blipFill>
          <a:blip r:embed="rId5"/>
          <a:stretch>
            <a:fillRect/>
          </a:stretch>
        </p:blipFill>
        <p:spPr>
          <a:xfrm>
            <a:off x="4398550" y="2629494"/>
            <a:ext cx="3685476" cy="4094384"/>
          </a:xfrm>
          <a:prstGeom prst="rect">
            <a:avLst/>
          </a:prstGeom>
        </p:spPr>
      </p:pic>
    </p:spTree>
    <p:extLst>
      <p:ext uri="{BB962C8B-B14F-4D97-AF65-F5344CB8AC3E}">
        <p14:creationId xmlns:p14="http://schemas.microsoft.com/office/powerpoint/2010/main" val="16494322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EEDDA-4459-83EA-C520-A5A17C94EADF}"/>
              </a:ext>
            </a:extLst>
          </p:cNvPr>
          <p:cNvSpPr>
            <a:spLocks noGrp="1"/>
          </p:cNvSpPr>
          <p:nvPr>
            <p:ph type="title"/>
          </p:nvPr>
        </p:nvSpPr>
        <p:spPr>
          <a:xfrm>
            <a:off x="838200" y="200138"/>
            <a:ext cx="10515600" cy="988546"/>
          </a:xfrm>
        </p:spPr>
        <p:txBody>
          <a:bodyPr>
            <a:normAutofit/>
          </a:bodyPr>
          <a:lstStyle/>
          <a:p>
            <a:r>
              <a:rPr lang="en-US" dirty="0"/>
              <a:t>SQL</a:t>
            </a:r>
          </a:p>
        </p:txBody>
      </p:sp>
      <p:graphicFrame>
        <p:nvGraphicFramePr>
          <p:cNvPr id="4" name="Table 4">
            <a:extLst>
              <a:ext uri="{FF2B5EF4-FFF2-40B4-BE49-F238E27FC236}">
                <a16:creationId xmlns:a16="http://schemas.microsoft.com/office/drawing/2014/main" id="{42B7CB1E-A796-ACE8-2E16-6E8CB1A4B94A}"/>
              </a:ext>
            </a:extLst>
          </p:cNvPr>
          <p:cNvGraphicFramePr>
            <a:graphicFrameLocks noGrp="1"/>
          </p:cNvGraphicFramePr>
          <p:nvPr>
            <p:ph idx="1"/>
            <p:extLst>
              <p:ext uri="{D42A27DB-BD31-4B8C-83A1-F6EECF244321}">
                <p14:modId xmlns:p14="http://schemas.microsoft.com/office/powerpoint/2010/main" val="684054482"/>
              </p:ext>
            </p:extLst>
          </p:nvPr>
        </p:nvGraphicFramePr>
        <p:xfrm>
          <a:off x="175559" y="963045"/>
          <a:ext cx="11840882" cy="4171854"/>
        </p:xfrm>
        <a:graphic>
          <a:graphicData uri="http://schemas.openxmlformats.org/drawingml/2006/table">
            <a:tbl>
              <a:tblPr firstRow="1" bandRow="1">
                <a:tableStyleId>{5C22544A-7EE6-4342-B048-85BDC9FD1C3A}</a:tableStyleId>
              </a:tblPr>
              <a:tblGrid>
                <a:gridCol w="2892082">
                  <a:extLst>
                    <a:ext uri="{9D8B030D-6E8A-4147-A177-3AD203B41FA5}">
                      <a16:colId xmlns:a16="http://schemas.microsoft.com/office/drawing/2014/main" val="1390553203"/>
                    </a:ext>
                  </a:extLst>
                </a:gridCol>
                <a:gridCol w="8948800">
                  <a:extLst>
                    <a:ext uri="{9D8B030D-6E8A-4147-A177-3AD203B41FA5}">
                      <a16:colId xmlns:a16="http://schemas.microsoft.com/office/drawing/2014/main" val="4123191163"/>
                    </a:ext>
                  </a:extLst>
                </a:gridCol>
              </a:tblGrid>
              <a:tr h="3981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Arial" panose="020B0604020202020204" pitchFamily="34" charset="0"/>
                          <a:cs typeface="Arial" panose="020B060402020202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dk1"/>
                          </a:solidFill>
                          <a:effectLst/>
                          <a:latin typeface="Arial" panose="020B0604020202020204" pitchFamily="34" charset="0"/>
                          <a:ea typeface="+mn-ea"/>
                          <a:cs typeface="Arial" panose="020B0604020202020204" pitchFamily="34" charset="0"/>
                        </a:rPr>
                        <a:t>SQL Developer open source so is a free and SQL Developer is also included with any Oracle Database license, however is this cant be deployed in a commercial enterprise where a purchase and varies on the various vendors and packages.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92816478"/>
                  </a:ext>
                </a:extLst>
              </a:tr>
              <a:tr h="514254">
                <a:tc>
                  <a:txBody>
                    <a:bodyPr/>
                    <a:lstStyle/>
                    <a:p>
                      <a:r>
                        <a:rPr lang="en-US" sz="1200" b="0" dirty="0">
                          <a:latin typeface="Arial" panose="020B0604020202020204" pitchFamily="34" charset="0"/>
                          <a:cs typeface="Arial" panose="020B0604020202020204" pitchFamily="34" charset="0"/>
                        </a:rPr>
                        <a:t>Speed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i="0" u="none" strike="noStrike" dirty="0">
                          <a:solidFill>
                            <a:srgbClr val="202124"/>
                          </a:solidFill>
                          <a:effectLst/>
                          <a:latin typeface="Arial" panose="020B0604020202020204" pitchFamily="34" charset="0"/>
                          <a:cs typeface="Arial" panose="020B0604020202020204" pitchFamily="34" charset="0"/>
                        </a:rPr>
                        <a:t>SQL is much faster than Excel were some actions take mere minutes in SQL compared to nearly an hour in Excel</a:t>
                      </a:r>
                      <a:r>
                        <a:rPr lang="en-GB" sz="1200" dirty="0">
                          <a:solidFill>
                            <a:srgbClr val="202124"/>
                          </a:solidFill>
                          <a:latin typeface="Arial" panose="020B0604020202020204" pitchFamily="34" charset="0"/>
                          <a:cs typeface="Arial" panose="020B0604020202020204" pitchFamily="34" charset="0"/>
                        </a:rPr>
                        <a:t>, with </a:t>
                      </a:r>
                      <a:r>
                        <a:rPr lang="en-GB" sz="1200" i="0" u="none" strike="noStrike" dirty="0">
                          <a:effectLst/>
                          <a:latin typeface="Arial" panose="020B0604020202020204" pitchFamily="34" charset="0"/>
                          <a:cs typeface="Arial" panose="020B0604020202020204" pitchFamily="34" charset="0"/>
                        </a:rPr>
                        <a:t>performance is stable at 750 to 1300 microseconds</a:t>
                      </a:r>
                      <a:endParaRPr lang="en-GB" sz="1200" b="0" dirty="0">
                        <a:effectLst/>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3549421"/>
                  </a:ext>
                </a:extLst>
              </a:tr>
              <a:tr h="14432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Arial" panose="020B0604020202020204" pitchFamily="34" charset="0"/>
                          <a:cs typeface="Arial" panose="020B0604020202020204" pitchFamily="34" charset="0"/>
                        </a:rPr>
                        <a:t>Analysis &amp; ETL function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panose="020B0604020202020204" pitchFamily="34" charset="0"/>
                          <a:cs typeface="Arial" panose="020B0604020202020204" pitchFamily="34" charset="0"/>
                        </a:rPr>
                        <a:t>SQL (Structured Query Language) </a:t>
                      </a:r>
                      <a:r>
                        <a:rPr lang="en-GB" sz="1200" i="0" u="none" strike="noStrike" dirty="0">
                          <a:solidFill>
                            <a:srgbClr val="202124"/>
                          </a:solidFill>
                          <a:effectLst/>
                          <a:latin typeface="Arial" panose="020B0604020202020204" pitchFamily="34" charset="0"/>
                          <a:cs typeface="Arial" panose="020B0604020202020204" pitchFamily="34" charset="0"/>
                        </a:rPr>
                        <a:t>functions are sub-programs used in SQL database applications for processing or manipulating data and in 1986 to get first standardized by the American National Standards Institute (ANSI).</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i="0" u="none" strike="noStrike" dirty="0">
                          <a:solidFill>
                            <a:srgbClr val="202124"/>
                          </a:solidFill>
                          <a:effectLst/>
                          <a:latin typeface="Arial" panose="020B0604020202020204" pitchFamily="34" charset="0"/>
                          <a:cs typeface="Arial" panose="020B0604020202020204" pitchFamily="34" charset="0"/>
                        </a:rPr>
                        <a:t>SQL is a powerful tool as can create and manage large databases on many platforms, such as servers, computers, or tablets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i="0" u="none" strike="noStrike" dirty="0">
                          <a:solidFill>
                            <a:srgbClr val="202124"/>
                          </a:solidFill>
                          <a:effectLst/>
                          <a:latin typeface="Arial" panose="020B0604020202020204" pitchFamily="34" charset="0"/>
                          <a:cs typeface="Arial" panose="020B0604020202020204" pitchFamily="34" charset="0"/>
                        </a:rPr>
                        <a:t>It </a:t>
                      </a:r>
                      <a:r>
                        <a:rPr lang="en-GB" sz="1200" dirty="0">
                          <a:latin typeface="Arial" panose="020B0604020202020204" pitchFamily="34" charset="0"/>
                          <a:cs typeface="Arial" panose="020B0604020202020204" pitchFamily="34" charset="0"/>
                        </a:rPr>
                        <a:t>is a non-procedural language (where the user has to suggest only “what to do” and not “how to do”)</a:t>
                      </a:r>
                      <a:endParaRPr lang="en-US" sz="12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panose="020B0604020202020204" pitchFamily="34" charset="0"/>
                          <a:cs typeface="Arial" panose="020B0604020202020204" pitchFamily="34" charset="0"/>
                        </a:rPr>
                        <a:t>It helps communicate with databases </a:t>
                      </a:r>
                      <a:r>
                        <a:rPr lang="en-GB" sz="1200" dirty="0">
                          <a:latin typeface="Arial" panose="020B0604020202020204" pitchFamily="34" charset="0"/>
                          <a:cs typeface="Arial" panose="020B0604020202020204" pitchFamily="34" charset="0"/>
                        </a:rPr>
                        <a:t>in an easy-to-use English statement of a </a:t>
                      </a:r>
                      <a:r>
                        <a:rPr lang="en-GB" sz="1200" i="0" u="none" strike="noStrike" dirty="0">
                          <a:solidFill>
                            <a:srgbClr val="202124"/>
                          </a:solidFill>
                          <a:effectLst/>
                          <a:latin typeface="Arial" panose="020B0604020202020204" pitchFamily="34" charset="0"/>
                          <a:cs typeface="Arial" panose="020B0604020202020204" pitchFamily="34" charset="0"/>
                        </a:rPr>
                        <a:t>DML (data manipulation language) and DDL (data definition language) tools to support the creation and maintenance of databases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panose="020B0604020202020204" pitchFamily="34" charset="0"/>
                          <a:cs typeface="Arial" panose="020B0604020202020204" pitchFamily="34" charset="0"/>
                        </a:rPr>
                        <a:t>it can retrieve data from a relational database or </a:t>
                      </a:r>
                      <a:r>
                        <a:rPr lang="en-GB" sz="1200" i="0" u="none" strike="noStrike" dirty="0">
                          <a:effectLst/>
                          <a:latin typeface="Arial" panose="020B0604020202020204" pitchFamily="34" charset="0"/>
                          <a:cs typeface="Arial" panose="020B0604020202020204" pitchFamily="34" charset="0"/>
                        </a:rPr>
                        <a:t>manipulate data by </a:t>
                      </a:r>
                      <a:r>
                        <a:rPr lang="en-GB" sz="1200" dirty="0">
                          <a:latin typeface="Arial" panose="020B0604020202020204" pitchFamily="34" charset="0"/>
                          <a:cs typeface="Arial" panose="020B0604020202020204" pitchFamily="34" charset="0"/>
                        </a:rPr>
                        <a:t>a</a:t>
                      </a:r>
                      <a:r>
                        <a:rPr lang="en-GB" sz="1200" i="0" u="none" strike="noStrike" dirty="0">
                          <a:effectLst/>
                          <a:latin typeface="Arial" panose="020B0604020202020204" pitchFamily="34" charset="0"/>
                          <a:cs typeface="Arial" panose="020B0604020202020204" pitchFamily="34" charset="0"/>
                        </a:rPr>
                        <a:t>dding ( INSERT ), changing ( UPDATE ) and</a:t>
                      </a:r>
                      <a:r>
                        <a:rPr lang="en-GB" sz="1200" dirty="0">
                          <a:latin typeface="Arial" panose="020B0604020202020204" pitchFamily="34" charset="0"/>
                          <a:cs typeface="Arial" panose="020B0604020202020204" pitchFamily="34" charset="0"/>
                        </a:rPr>
                        <a:t> r</a:t>
                      </a:r>
                      <a:r>
                        <a:rPr lang="en-GB" sz="1200" i="0" u="none" strike="noStrike" dirty="0">
                          <a:effectLst/>
                          <a:latin typeface="Arial" panose="020B0604020202020204" pitchFamily="34" charset="0"/>
                          <a:cs typeface="Arial" panose="020B0604020202020204" pitchFamily="34" charset="0"/>
                        </a:rPr>
                        <a:t>emoving ( DELETE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i="0" u="none" strike="noStrike" dirty="0">
                          <a:effectLst/>
                          <a:latin typeface="Arial" panose="020B0604020202020204" pitchFamily="34" charset="0"/>
                          <a:cs typeface="Arial" panose="020B0604020202020204" pitchFamily="34" charset="0"/>
                        </a:rPr>
                        <a:t>In the first phase of ETL process with extraction in the involving metric sources, database management systems and even simple spreadsheets for storage means , its commands can also facilitate fetching the data from various tables and even separate databases.</a:t>
                      </a:r>
                      <a:endParaRPr lang="en-GB" sz="12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91837542"/>
                  </a:ext>
                </a:extLst>
              </a:tr>
              <a:tr h="201831">
                <a:tc>
                  <a:txBody>
                    <a:bodyPr/>
                    <a:lstStyle/>
                    <a:p>
                      <a:r>
                        <a:rPr lang="en-US" sz="1200" b="0" dirty="0">
                          <a:latin typeface="Arial" panose="020B0604020202020204" pitchFamily="34" charset="0"/>
                          <a:cs typeface="Arial" panose="020B0604020202020204" pitchFamily="34" charset="0"/>
                        </a:rPr>
                        <a:t>Alternatives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b="0" dirty="0">
                          <a:latin typeface="Arial" panose="020B0604020202020204" pitchFamily="34" charset="0"/>
                          <a:cs typeface="Arial" panose="020B0604020202020204" pitchFamily="34" charset="0"/>
                        </a:rPr>
                        <a:t>Teradata Vantage, MySQL, Oracle Database, IBM Db2, Amazon Relational Database Service (RDS), PostgreSQL, SAP HANA Cloud, Toad For Oracle.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26588494"/>
                  </a:ext>
                </a:extLst>
              </a:tr>
              <a:tr h="201831">
                <a:tc>
                  <a:txBody>
                    <a:bodyPr/>
                    <a:lstStyle/>
                    <a:p>
                      <a:r>
                        <a:rPr lang="en-US" sz="1200" b="0" dirty="0">
                          <a:latin typeface="Arial" panose="020B0604020202020204" pitchFamily="34" charset="0"/>
                          <a:cs typeface="Arial" panose="020B0604020202020204" pitchFamily="34" charset="0"/>
                        </a:rPr>
                        <a:t>Everyday use cases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chemeClr val="dk1"/>
                          </a:solidFill>
                          <a:effectLst/>
                          <a:latin typeface="Arial" panose="020B0604020202020204" pitchFamily="34" charset="0"/>
                          <a:ea typeface="+mn-ea"/>
                          <a:cs typeface="Arial" panose="020B0604020202020204" pitchFamily="34" charset="0"/>
                        </a:rPr>
                        <a:t>From company employee databases to inventory management in supermarkets information is derived by end-users from companies such as Instagram, Amazon, Netflix, LinkedIn, Flipkart, and Instagram, along with the likes of Uber utilising it for data and performance analysis.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27830100"/>
                  </a:ext>
                </a:extLst>
              </a:tr>
            </a:tbl>
          </a:graphicData>
        </a:graphic>
      </p:graphicFrame>
      <p:pic>
        <p:nvPicPr>
          <p:cNvPr id="3" name="Picture 2">
            <a:extLst>
              <a:ext uri="{FF2B5EF4-FFF2-40B4-BE49-F238E27FC236}">
                <a16:creationId xmlns:a16="http://schemas.microsoft.com/office/drawing/2014/main" id="{80CF7502-9D36-8D90-56D2-6978EECDC792}"/>
              </a:ext>
            </a:extLst>
          </p:cNvPr>
          <p:cNvPicPr>
            <a:picLocks noChangeAspect="1"/>
          </p:cNvPicPr>
          <p:nvPr/>
        </p:nvPicPr>
        <p:blipFill>
          <a:blip r:embed="rId2"/>
          <a:stretch>
            <a:fillRect/>
          </a:stretch>
        </p:blipFill>
        <p:spPr>
          <a:xfrm>
            <a:off x="175559" y="5228884"/>
            <a:ext cx="6195060" cy="1592754"/>
          </a:xfrm>
          <a:prstGeom prst="rect">
            <a:avLst/>
          </a:prstGeom>
        </p:spPr>
      </p:pic>
      <p:pic>
        <p:nvPicPr>
          <p:cNvPr id="9" name="Picture 8">
            <a:extLst>
              <a:ext uri="{FF2B5EF4-FFF2-40B4-BE49-F238E27FC236}">
                <a16:creationId xmlns:a16="http://schemas.microsoft.com/office/drawing/2014/main" id="{597C6242-CC54-2BF1-9F88-D44DE0E3FF8F}"/>
              </a:ext>
            </a:extLst>
          </p:cNvPr>
          <p:cNvPicPr>
            <a:picLocks noChangeAspect="1"/>
          </p:cNvPicPr>
          <p:nvPr/>
        </p:nvPicPr>
        <p:blipFill>
          <a:blip r:embed="rId3"/>
          <a:stretch>
            <a:fillRect/>
          </a:stretch>
        </p:blipFill>
        <p:spPr>
          <a:xfrm>
            <a:off x="10446838" y="8980"/>
            <a:ext cx="1569603" cy="894689"/>
          </a:xfrm>
          <a:prstGeom prst="rect">
            <a:avLst/>
          </a:prstGeom>
        </p:spPr>
      </p:pic>
      <p:pic>
        <p:nvPicPr>
          <p:cNvPr id="10" name="Picture 9">
            <a:extLst>
              <a:ext uri="{FF2B5EF4-FFF2-40B4-BE49-F238E27FC236}">
                <a16:creationId xmlns:a16="http://schemas.microsoft.com/office/drawing/2014/main" id="{A34B4342-7FD7-529B-C53F-058CFAEBF613}"/>
              </a:ext>
            </a:extLst>
          </p:cNvPr>
          <p:cNvPicPr>
            <a:picLocks noChangeAspect="1"/>
          </p:cNvPicPr>
          <p:nvPr/>
        </p:nvPicPr>
        <p:blipFill>
          <a:blip r:embed="rId4"/>
          <a:stretch>
            <a:fillRect/>
          </a:stretch>
        </p:blipFill>
        <p:spPr>
          <a:xfrm>
            <a:off x="6370619" y="5169508"/>
            <a:ext cx="5645822" cy="1652130"/>
          </a:xfrm>
          <a:prstGeom prst="rect">
            <a:avLst/>
          </a:prstGeom>
        </p:spPr>
      </p:pic>
    </p:spTree>
    <p:extLst>
      <p:ext uri="{BB962C8B-B14F-4D97-AF65-F5344CB8AC3E}">
        <p14:creationId xmlns:p14="http://schemas.microsoft.com/office/powerpoint/2010/main" val="299826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EEDDA-4459-83EA-C520-A5A17C94EADF}"/>
              </a:ext>
            </a:extLst>
          </p:cNvPr>
          <p:cNvSpPr>
            <a:spLocks noGrp="1"/>
          </p:cNvSpPr>
          <p:nvPr>
            <p:ph type="title"/>
          </p:nvPr>
        </p:nvSpPr>
        <p:spPr>
          <a:xfrm>
            <a:off x="838200" y="200138"/>
            <a:ext cx="10515600" cy="988546"/>
          </a:xfrm>
        </p:spPr>
        <p:txBody>
          <a:bodyPr>
            <a:normAutofit/>
          </a:bodyPr>
          <a:lstStyle/>
          <a:p>
            <a:r>
              <a:rPr lang="en-US" dirty="0"/>
              <a:t>Python</a:t>
            </a:r>
          </a:p>
        </p:txBody>
      </p:sp>
      <p:graphicFrame>
        <p:nvGraphicFramePr>
          <p:cNvPr id="4" name="Table 4">
            <a:extLst>
              <a:ext uri="{FF2B5EF4-FFF2-40B4-BE49-F238E27FC236}">
                <a16:creationId xmlns:a16="http://schemas.microsoft.com/office/drawing/2014/main" id="{42B7CB1E-A796-ACE8-2E16-6E8CB1A4B94A}"/>
              </a:ext>
            </a:extLst>
          </p:cNvPr>
          <p:cNvGraphicFramePr>
            <a:graphicFrameLocks noGrp="1"/>
          </p:cNvGraphicFramePr>
          <p:nvPr>
            <p:ph idx="1"/>
            <p:extLst>
              <p:ext uri="{D42A27DB-BD31-4B8C-83A1-F6EECF244321}">
                <p14:modId xmlns:p14="http://schemas.microsoft.com/office/powerpoint/2010/main" val="3331284549"/>
              </p:ext>
            </p:extLst>
          </p:nvPr>
        </p:nvGraphicFramePr>
        <p:xfrm>
          <a:off x="175559" y="1020847"/>
          <a:ext cx="11840882" cy="3576155"/>
        </p:xfrm>
        <a:graphic>
          <a:graphicData uri="http://schemas.openxmlformats.org/drawingml/2006/table">
            <a:tbl>
              <a:tblPr firstRow="1" bandRow="1">
                <a:tableStyleId>{5C22544A-7EE6-4342-B048-85BDC9FD1C3A}</a:tableStyleId>
              </a:tblPr>
              <a:tblGrid>
                <a:gridCol w="2892082">
                  <a:extLst>
                    <a:ext uri="{9D8B030D-6E8A-4147-A177-3AD203B41FA5}">
                      <a16:colId xmlns:a16="http://schemas.microsoft.com/office/drawing/2014/main" val="1390553203"/>
                    </a:ext>
                  </a:extLst>
                </a:gridCol>
                <a:gridCol w="8948800">
                  <a:extLst>
                    <a:ext uri="{9D8B030D-6E8A-4147-A177-3AD203B41FA5}">
                      <a16:colId xmlns:a16="http://schemas.microsoft.com/office/drawing/2014/main" val="4123191163"/>
                    </a:ext>
                  </a:extLst>
                </a:gridCol>
              </a:tblGrid>
              <a:tr h="2700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Arial" panose="020B0604020202020204" pitchFamily="34" charset="0"/>
                          <a:cs typeface="Arial" panose="020B060402020202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dirty="0">
                          <a:solidFill>
                            <a:srgbClr val="202124"/>
                          </a:solidFill>
                          <a:effectLst/>
                          <a:latin typeface="Arial" panose="020B0604020202020204" pitchFamily="34" charset="0"/>
                          <a:cs typeface="Arial" panose="020B0604020202020204" pitchFamily="34" charset="0"/>
                        </a:rPr>
                        <a:t>Python is free and open source </a:t>
                      </a:r>
                      <a:endParaRPr lang="en-GB" sz="1200" b="0" kern="1200" dirty="0">
                        <a:solidFill>
                          <a:schemeClr val="dk1"/>
                        </a:solidFill>
                        <a:effectLst/>
                        <a:latin typeface="Arial" panose="020B0604020202020204" pitchFamily="34" charset="0"/>
                        <a:ea typeface="+mn-ea"/>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92816478"/>
                  </a:ext>
                </a:extLst>
              </a:tr>
              <a:tr h="284315">
                <a:tc>
                  <a:txBody>
                    <a:bodyPr/>
                    <a:lstStyle/>
                    <a:p>
                      <a:r>
                        <a:rPr lang="en-US" sz="1200" b="0" dirty="0">
                          <a:latin typeface="Arial" panose="020B0604020202020204" pitchFamily="34" charset="0"/>
                          <a:cs typeface="Arial" panose="020B0604020202020204" pitchFamily="34" charset="0"/>
                        </a:rPr>
                        <a:t>Speed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dirty="0">
                          <a:solidFill>
                            <a:srgbClr val="202124"/>
                          </a:solidFill>
                          <a:effectLst/>
                          <a:latin typeface="Arial" panose="020B0604020202020204" pitchFamily="34" charset="0"/>
                          <a:cs typeface="Arial" panose="020B0604020202020204" pitchFamily="34" charset="0"/>
                        </a:rPr>
                        <a:t>Python is 5.8 times faster than R in some instances.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3549421"/>
                  </a:ext>
                </a:extLst>
              </a:tr>
              <a:tr h="14432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Arial" panose="020B0604020202020204" pitchFamily="34" charset="0"/>
                          <a:cs typeface="Arial" panose="020B0604020202020204" pitchFamily="34" charset="0"/>
                        </a:rPr>
                        <a:t>Analysis &amp; ETL function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lang="en-GB" sz="1200" b="0" dirty="0">
                          <a:latin typeface="Arial" panose="020B0604020202020204" pitchFamily="34" charset="0"/>
                          <a:cs typeface="Arial" panose="020B0604020202020204" pitchFamily="34" charset="0"/>
                        </a:rPr>
                        <a:t>Python is a procedural language, so the program code is written as a procedure of step-by-step instructions in a sequence where the user has to specify “what to do” and “how to do”.</a:t>
                      </a:r>
                      <a:endParaRPr lang="en-GB" sz="1200" b="0" i="0" u="none" strike="noStrike" dirty="0">
                        <a:solidFill>
                          <a:srgbClr val="202124"/>
                        </a:solidFill>
                        <a:effectLst/>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0" i="0" u="none" strike="noStrike" dirty="0">
                          <a:solidFill>
                            <a:srgbClr val="1F2024"/>
                          </a:solidFill>
                          <a:effectLst/>
                          <a:latin typeface="Arial" panose="020B0604020202020204" pitchFamily="34" charset="0"/>
                          <a:cs typeface="Arial" panose="020B0604020202020204" pitchFamily="34" charset="0"/>
                        </a:rPr>
                        <a:t>Python enables integration with other programming languages and software development tools.</a:t>
                      </a:r>
                      <a:endParaRPr lang="en-GB" sz="1200" b="0" i="0" u="none" strike="noStrike" dirty="0">
                        <a:solidFill>
                          <a:srgbClr val="202124"/>
                        </a:solidFill>
                        <a:effectLst/>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GB" sz="1200" b="0" i="0" u="none" strike="noStrike" dirty="0">
                          <a:solidFill>
                            <a:srgbClr val="202124"/>
                          </a:solidFill>
                          <a:effectLst/>
                          <a:latin typeface="Arial" panose="020B0604020202020204" pitchFamily="34" charset="0"/>
                          <a:cs typeface="Arial" panose="020B0604020202020204" pitchFamily="34" charset="0"/>
                        </a:rPr>
                        <a:t>Code written in blocks are functions to carry out a specified task. Python has user-defined functions and built-in pre-defined functions.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u="none" strike="noStrike" dirty="0">
                          <a:solidFill>
                            <a:srgbClr val="202124"/>
                          </a:solidFill>
                          <a:effectLst/>
                          <a:latin typeface="Arial" panose="020B0604020202020204" pitchFamily="34" charset="0"/>
                          <a:cs typeface="Arial" panose="020B0604020202020204" pitchFamily="34" charset="0"/>
                        </a:rPr>
                        <a:t>ETL lets you activate the data transfer between systems and is an essential part of your Data stack processes. </a:t>
                      </a:r>
                      <a:r>
                        <a:rPr lang="en-GB" sz="1200" b="0" i="0" u="none" strike="noStrike" dirty="0">
                          <a:solidFill>
                            <a:srgbClr val="282829"/>
                          </a:solidFill>
                          <a:effectLst/>
                          <a:latin typeface="Arial" panose="020B0604020202020204" pitchFamily="34" charset="0"/>
                          <a:cs typeface="Arial" panose="020B0604020202020204" pitchFamily="34" charset="0"/>
                        </a:rPr>
                        <a:t>Python has a range of library support (e.g. Django for web development, etc.), along with many developer tools, such as </a:t>
                      </a:r>
                      <a:r>
                        <a:rPr lang="en-GB" sz="1200" b="0" i="0" u="none" strike="noStrike" dirty="0" err="1">
                          <a:solidFill>
                            <a:srgbClr val="282829"/>
                          </a:solidFill>
                          <a:effectLst/>
                          <a:latin typeface="Arial" panose="020B0604020202020204" pitchFamily="34" charset="0"/>
                          <a:cs typeface="Arial" panose="020B0604020202020204" pitchFamily="34" charset="0"/>
                        </a:rPr>
                        <a:t>Jupyter</a:t>
                      </a:r>
                      <a:r>
                        <a:rPr lang="en-GB" sz="1200" b="0" i="0" u="none" strike="noStrike" dirty="0">
                          <a:solidFill>
                            <a:srgbClr val="282829"/>
                          </a:solidFill>
                          <a:effectLst/>
                          <a:latin typeface="Arial" panose="020B0604020202020204" pitchFamily="34" charset="0"/>
                          <a:cs typeface="Arial" panose="020B0604020202020204" pitchFamily="34" charset="0"/>
                        </a:rPr>
                        <a:t> Notebooks (JN) and IDEs, like PyCharm.</a:t>
                      </a:r>
                      <a:r>
                        <a:rPr lang="en-GB" sz="1200" b="0" dirty="0">
                          <a:solidFill>
                            <a:srgbClr val="202124"/>
                          </a:solidFill>
                          <a:latin typeface="Arial" panose="020B0604020202020204" pitchFamily="34" charset="0"/>
                          <a:cs typeface="Arial" panose="020B0604020202020204" pitchFamily="34" charset="0"/>
                        </a:rPr>
                        <a:t> Pandas is a popular, widely used Python library for data science, along with NumPy in matplotlib.</a:t>
                      </a:r>
                      <a:r>
                        <a:rPr lang="en-GB" sz="1200" b="0" dirty="0">
                          <a:solidFill>
                            <a:srgbClr val="282829"/>
                          </a:solidFill>
                          <a:latin typeface="Arial" panose="020B0604020202020204" pitchFamily="34" charset="0"/>
                          <a:cs typeface="Arial" panose="020B0604020202020204" pitchFamily="34" charset="0"/>
                        </a:rPr>
                        <a:t> </a:t>
                      </a:r>
                      <a:r>
                        <a:rPr lang="en-GB" sz="1200" b="0" i="0" u="none" strike="noStrike" dirty="0">
                          <a:solidFill>
                            <a:srgbClr val="202124"/>
                          </a:solidFill>
                          <a:effectLst/>
                          <a:latin typeface="Arial" panose="020B0604020202020204" pitchFamily="34" charset="0"/>
                          <a:cs typeface="Arial" panose="020B0604020202020204" pitchFamily="34" charset="0"/>
                        </a:rPr>
                        <a:t>It also has various Python ETL(</a:t>
                      </a:r>
                      <a:r>
                        <a:rPr lang="en-GB" sz="1200" b="0" dirty="0" err="1">
                          <a:solidFill>
                            <a:srgbClr val="202124"/>
                          </a:solidFill>
                          <a:latin typeface="Arial" panose="020B0604020202020204" pitchFamily="34" charset="0"/>
                          <a:cs typeface="Arial" panose="020B0604020202020204" pitchFamily="34" charset="0"/>
                        </a:rPr>
                        <a:t>p</a:t>
                      </a:r>
                      <a:r>
                        <a:rPr lang="en-GB" sz="1200" b="0" i="0" u="none" strike="noStrike" dirty="0" err="1">
                          <a:solidFill>
                            <a:srgbClr val="202124"/>
                          </a:solidFill>
                          <a:effectLst/>
                          <a:latin typeface="Arial" panose="020B0604020202020204" pitchFamily="34" charset="0"/>
                          <a:cs typeface="Arial" panose="020B0604020202020204" pitchFamily="34" charset="0"/>
                        </a:rPr>
                        <a:t>etl</a:t>
                      </a:r>
                      <a:r>
                        <a:rPr lang="en-GB" sz="1200" b="0" i="0" u="none" strike="noStrike" dirty="0">
                          <a:solidFill>
                            <a:srgbClr val="202124"/>
                          </a:solidFill>
                          <a:effectLst/>
                          <a:latin typeface="Arial" panose="020B0604020202020204" pitchFamily="34" charset="0"/>
                          <a:cs typeface="Arial" panose="020B0604020202020204" pitchFamily="34" charset="0"/>
                        </a:rPr>
                        <a:t>) </a:t>
                      </a:r>
                      <a:r>
                        <a:rPr lang="en-GB" sz="1200" b="0" dirty="0">
                          <a:solidFill>
                            <a:srgbClr val="202124"/>
                          </a:solidFill>
                          <a:latin typeface="Arial" panose="020B0604020202020204" pitchFamily="34" charset="0"/>
                          <a:cs typeface="Arial" panose="020B0604020202020204" pitchFamily="34" charset="0"/>
                        </a:rPr>
                        <a:t>t</a:t>
                      </a:r>
                      <a:r>
                        <a:rPr lang="en-GB" sz="1200" b="0" i="0" u="none" strike="noStrike" dirty="0">
                          <a:solidFill>
                            <a:srgbClr val="202124"/>
                          </a:solidFill>
                          <a:effectLst/>
                          <a:latin typeface="Arial" panose="020B0604020202020204" pitchFamily="34" charset="0"/>
                          <a:cs typeface="Arial" panose="020B0604020202020204" pitchFamily="34" charset="0"/>
                        </a:rPr>
                        <a:t>ools: that act as frameworks, libraries, and </a:t>
                      </a:r>
                      <a:r>
                        <a:rPr lang="en-GB" sz="1200" b="0" dirty="0">
                          <a:solidFill>
                            <a:srgbClr val="202124"/>
                          </a:solidFill>
                          <a:latin typeface="Arial" panose="020B0604020202020204" pitchFamily="34" charset="0"/>
                          <a:cs typeface="Arial" panose="020B0604020202020204" pitchFamily="34" charset="0"/>
                        </a:rPr>
                        <a:t>s</a:t>
                      </a:r>
                      <a:r>
                        <a:rPr lang="en-GB" sz="1200" b="0" i="0" u="none" strike="noStrike" dirty="0">
                          <a:solidFill>
                            <a:srgbClr val="202124"/>
                          </a:solidFill>
                          <a:effectLst/>
                          <a:latin typeface="Arial" panose="020B0604020202020204" pitchFamily="34" charset="0"/>
                          <a:cs typeface="Arial" panose="020B0604020202020204" pitchFamily="34" charset="0"/>
                        </a:rPr>
                        <a:t>oftware, which include; Apache </a:t>
                      </a:r>
                      <a:r>
                        <a:rPr lang="en-GB" sz="1200" b="0" dirty="0">
                          <a:solidFill>
                            <a:srgbClr val="202124"/>
                          </a:solidFill>
                          <a:latin typeface="Arial" panose="020B0604020202020204" pitchFamily="34" charset="0"/>
                          <a:cs typeface="Arial" panose="020B0604020202020204" pitchFamily="34" charset="0"/>
                        </a:rPr>
                        <a:t>Airflow describing relationships between tasks using </a:t>
                      </a:r>
                      <a:r>
                        <a:rPr lang="en-GB" sz="1200" b="0" i="0" u="none" strike="noStrike" dirty="0">
                          <a:solidFill>
                            <a:srgbClr val="202124"/>
                          </a:solidFill>
                          <a:effectLst/>
                          <a:latin typeface="Arial" panose="020B0604020202020204" pitchFamily="34" charset="0"/>
                          <a:cs typeface="Arial" panose="020B0604020202020204" pitchFamily="34" charset="0"/>
                        </a:rPr>
                        <a:t>directed acyclic graphs (DAG) to; Luigi, Pandas, Beautiful Soup, </a:t>
                      </a:r>
                      <a:r>
                        <a:rPr lang="en-GB" sz="1200" b="0" i="0" u="none" strike="noStrike" dirty="0" err="1">
                          <a:solidFill>
                            <a:srgbClr val="202124"/>
                          </a:solidFill>
                          <a:effectLst/>
                          <a:latin typeface="Arial" panose="020B0604020202020204" pitchFamily="34" charset="0"/>
                          <a:cs typeface="Arial" panose="020B0604020202020204" pitchFamily="34" charset="0"/>
                        </a:rPr>
                        <a:t>Odo</a:t>
                      </a:r>
                      <a:r>
                        <a:rPr lang="en-GB" sz="1200" b="0" dirty="0">
                          <a:solidFill>
                            <a:srgbClr val="202124"/>
                          </a:solidFill>
                          <a:latin typeface="Arial" panose="020B0604020202020204" pitchFamily="34" charset="0"/>
                          <a:cs typeface="Arial" panose="020B0604020202020204" pitchFamily="34" charset="0"/>
                        </a:rPr>
                        <a:t>, </a:t>
                      </a:r>
                      <a:r>
                        <a:rPr lang="en-GB" sz="1200" b="0" i="0" u="none" strike="noStrike" dirty="0">
                          <a:solidFill>
                            <a:srgbClr val="202124"/>
                          </a:solidFill>
                          <a:effectLst/>
                          <a:latin typeface="Arial" panose="020B0604020202020204" pitchFamily="34" charset="0"/>
                          <a:cs typeface="Arial" panose="020B0604020202020204" pitchFamily="34" charset="0"/>
                        </a:rPr>
                        <a:t>Bonobo, </a:t>
                      </a:r>
                      <a:r>
                        <a:rPr lang="en-GB" sz="1200" b="0" i="0" u="none" strike="noStrike" dirty="0" err="1">
                          <a:solidFill>
                            <a:srgbClr val="202124"/>
                          </a:solidFill>
                          <a:effectLst/>
                          <a:latin typeface="Arial" panose="020B0604020202020204" pitchFamily="34" charset="0"/>
                          <a:cs typeface="Arial" panose="020B0604020202020204" pitchFamily="34" charset="0"/>
                        </a:rPr>
                        <a:t>Petl</a:t>
                      </a:r>
                      <a:r>
                        <a:rPr lang="en-GB" sz="1200" b="0" dirty="0">
                          <a:solidFill>
                            <a:srgbClr val="202124"/>
                          </a:solidFill>
                          <a:latin typeface="Arial" panose="020B0604020202020204" pitchFamily="34" charset="0"/>
                          <a:cs typeface="Arial" panose="020B0604020202020204" pitchFamily="34" charset="0"/>
                        </a:rPr>
                        <a:t>, </a:t>
                      </a:r>
                      <a:r>
                        <a:rPr lang="en-GB" sz="1200" b="0" i="0" u="none" strike="noStrike" dirty="0" err="1">
                          <a:solidFill>
                            <a:srgbClr val="202124"/>
                          </a:solidFill>
                          <a:effectLst/>
                          <a:latin typeface="Arial" panose="020B0604020202020204" pitchFamily="34" charset="0"/>
                          <a:cs typeface="Arial" panose="020B0604020202020204" pitchFamily="34" charset="0"/>
                        </a:rPr>
                        <a:t>pygrametl</a:t>
                      </a:r>
                      <a:r>
                        <a:rPr lang="en-GB" sz="1200" b="0" dirty="0">
                          <a:solidFill>
                            <a:srgbClr val="202124"/>
                          </a:solidFill>
                          <a:latin typeface="Arial" panose="020B0604020202020204" pitchFamily="34" charset="0"/>
                          <a:cs typeface="Arial" panose="020B0604020202020204" pitchFamily="34" charset="0"/>
                        </a:rPr>
                        <a:t> to name a few.</a:t>
                      </a:r>
                      <a:endParaRPr lang="en-GB" sz="1200" b="0" i="0" u="none" strike="noStrike" dirty="0">
                        <a:solidFill>
                          <a:srgbClr val="202124"/>
                        </a:solidFill>
                        <a:effectLst/>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91837542"/>
                  </a:ext>
                </a:extLst>
              </a:tr>
              <a:tr h="201831">
                <a:tc>
                  <a:txBody>
                    <a:bodyPr/>
                    <a:lstStyle/>
                    <a:p>
                      <a:r>
                        <a:rPr lang="en-US" sz="1200" b="0" dirty="0">
                          <a:latin typeface="Arial" panose="020B0604020202020204" pitchFamily="34" charset="0"/>
                          <a:cs typeface="Arial" panose="020B0604020202020204" pitchFamily="34" charset="0"/>
                        </a:rPr>
                        <a:t>Alternatives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a:latin typeface="Arial" panose="020B0604020202020204" pitchFamily="34" charset="0"/>
                          <a:cs typeface="Arial" panose="020B0604020202020204" pitchFamily="34" charset="0"/>
                        </a:rPr>
                        <a:t>NodeJS, Java, Scala, Rust, Ruby, Elixir, Golang, Kotlin PHP.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26588494"/>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Arial" panose="020B0604020202020204" pitchFamily="34" charset="0"/>
                          <a:cs typeface="Arial" panose="020B0604020202020204" pitchFamily="34" charset="0"/>
                        </a:rPr>
                        <a:t>Everyday use cases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200" b="0" i="0" u="none" strike="noStrike" dirty="0">
                          <a:solidFill>
                            <a:srgbClr val="202124"/>
                          </a:solidFill>
                          <a:effectLst/>
                          <a:latin typeface="Arial" panose="020B0604020202020204" pitchFamily="34" charset="0"/>
                          <a:cs typeface="Arial" panose="020B0604020202020204" pitchFamily="34" charset="0"/>
                        </a:rPr>
                        <a:t>Python is used not only for tasks such as developing websites and software for task automation but also for data analysis/visualisation and machine learning. </a:t>
                      </a:r>
                      <a:r>
                        <a:rPr lang="en-GB" sz="1200" b="0" i="0" u="none" strike="noStrike" dirty="0">
                          <a:solidFill>
                            <a:srgbClr val="1F2024"/>
                          </a:solidFill>
                          <a:effectLst/>
                          <a:latin typeface="Arial" panose="020B0604020202020204" pitchFamily="34" charset="0"/>
                          <a:cs typeface="Arial" panose="020B0604020202020204" pitchFamily="34" charset="0"/>
                        </a:rPr>
                        <a:t>Data analysts use Python to describe and categorise data currently existing</a:t>
                      </a:r>
                      <a:r>
                        <a:rPr lang="en-GB" sz="1200" b="0" dirty="0">
                          <a:solidFill>
                            <a:srgbClr val="1F2024"/>
                          </a:solidFill>
                          <a:latin typeface="Arial" panose="020B0604020202020204" pitchFamily="34" charset="0"/>
                          <a:cs typeface="Arial" panose="020B0604020202020204" pitchFamily="34" charset="0"/>
                        </a:rPr>
                        <a:t> by </a:t>
                      </a:r>
                      <a:r>
                        <a:rPr lang="en-GB" sz="1200" b="0" i="0" u="none" strike="noStrike" dirty="0">
                          <a:solidFill>
                            <a:srgbClr val="1F2024"/>
                          </a:solidFill>
                          <a:effectLst/>
                          <a:latin typeface="Arial" panose="020B0604020202020204" pitchFamily="34" charset="0"/>
                          <a:cs typeface="Arial" panose="020B0604020202020204" pitchFamily="34" charset="0"/>
                        </a:rPr>
                        <a:t>exploratory data analysis, which </a:t>
                      </a:r>
                      <a:r>
                        <a:rPr lang="en-GB" sz="1200" b="0" dirty="0">
                          <a:solidFill>
                            <a:srgbClr val="1F2024"/>
                          </a:solidFill>
                          <a:latin typeface="Arial" panose="020B0604020202020204" pitchFamily="34" charset="0"/>
                          <a:cs typeface="Arial" panose="020B0604020202020204" pitchFamily="34" charset="0"/>
                        </a:rPr>
                        <a:t>can involve</a:t>
                      </a:r>
                      <a:r>
                        <a:rPr lang="en-GB" sz="1200" b="0" i="0" u="none" strike="noStrike" dirty="0">
                          <a:solidFill>
                            <a:srgbClr val="1F2024"/>
                          </a:solidFill>
                          <a:effectLst/>
                          <a:latin typeface="Arial" panose="020B0604020202020204" pitchFamily="34" charset="0"/>
                          <a:cs typeface="Arial" panose="020B0604020202020204" pitchFamily="34" charset="0"/>
                        </a:rPr>
                        <a:t> profiling the data, visualising results, and creating observations for further analysis.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54394735"/>
                  </a:ext>
                </a:extLst>
              </a:tr>
            </a:tbl>
          </a:graphicData>
        </a:graphic>
      </p:graphicFrame>
      <p:pic>
        <p:nvPicPr>
          <p:cNvPr id="3" name="Picture 2">
            <a:extLst>
              <a:ext uri="{FF2B5EF4-FFF2-40B4-BE49-F238E27FC236}">
                <a16:creationId xmlns:a16="http://schemas.microsoft.com/office/drawing/2014/main" id="{DB874A22-1D11-89B8-CCB2-2EDCE36B0DF9}"/>
              </a:ext>
            </a:extLst>
          </p:cNvPr>
          <p:cNvPicPr>
            <a:picLocks noChangeAspect="1"/>
          </p:cNvPicPr>
          <p:nvPr/>
        </p:nvPicPr>
        <p:blipFill>
          <a:blip r:embed="rId2"/>
          <a:stretch>
            <a:fillRect/>
          </a:stretch>
        </p:blipFill>
        <p:spPr>
          <a:xfrm>
            <a:off x="0" y="4700534"/>
            <a:ext cx="6350000" cy="1957328"/>
          </a:xfrm>
          <a:prstGeom prst="rect">
            <a:avLst/>
          </a:prstGeom>
        </p:spPr>
      </p:pic>
      <p:pic>
        <p:nvPicPr>
          <p:cNvPr id="5" name="Picture 4">
            <a:extLst>
              <a:ext uri="{FF2B5EF4-FFF2-40B4-BE49-F238E27FC236}">
                <a16:creationId xmlns:a16="http://schemas.microsoft.com/office/drawing/2014/main" id="{3F169640-C55E-3703-2812-636C41E8D802}"/>
              </a:ext>
            </a:extLst>
          </p:cNvPr>
          <p:cNvPicPr>
            <a:picLocks noChangeAspect="1"/>
          </p:cNvPicPr>
          <p:nvPr/>
        </p:nvPicPr>
        <p:blipFill>
          <a:blip r:embed="rId3"/>
          <a:stretch>
            <a:fillRect/>
          </a:stretch>
        </p:blipFill>
        <p:spPr>
          <a:xfrm>
            <a:off x="6208977" y="4700534"/>
            <a:ext cx="5905435" cy="2105138"/>
          </a:xfrm>
          <a:prstGeom prst="rect">
            <a:avLst/>
          </a:prstGeom>
        </p:spPr>
      </p:pic>
      <p:pic>
        <p:nvPicPr>
          <p:cNvPr id="7" name="Picture 6">
            <a:extLst>
              <a:ext uri="{FF2B5EF4-FFF2-40B4-BE49-F238E27FC236}">
                <a16:creationId xmlns:a16="http://schemas.microsoft.com/office/drawing/2014/main" id="{CDB5584D-C044-33D7-8922-7F10AC752ECA}"/>
              </a:ext>
            </a:extLst>
          </p:cNvPr>
          <p:cNvPicPr>
            <a:picLocks noChangeAspect="1"/>
          </p:cNvPicPr>
          <p:nvPr/>
        </p:nvPicPr>
        <p:blipFill>
          <a:blip r:embed="rId4"/>
          <a:stretch>
            <a:fillRect/>
          </a:stretch>
        </p:blipFill>
        <p:spPr>
          <a:xfrm>
            <a:off x="9079736" y="32301"/>
            <a:ext cx="2936705" cy="885014"/>
          </a:xfrm>
          <a:prstGeom prst="rect">
            <a:avLst/>
          </a:prstGeom>
        </p:spPr>
      </p:pic>
    </p:spTree>
    <p:extLst>
      <p:ext uri="{BB962C8B-B14F-4D97-AF65-F5344CB8AC3E}">
        <p14:creationId xmlns:p14="http://schemas.microsoft.com/office/powerpoint/2010/main" val="10604569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EEDDA-4459-83EA-C520-A5A17C94EADF}"/>
              </a:ext>
            </a:extLst>
          </p:cNvPr>
          <p:cNvSpPr>
            <a:spLocks noGrp="1"/>
          </p:cNvSpPr>
          <p:nvPr>
            <p:ph type="title"/>
          </p:nvPr>
        </p:nvSpPr>
        <p:spPr>
          <a:xfrm>
            <a:off x="838200" y="200138"/>
            <a:ext cx="10515600" cy="988546"/>
          </a:xfrm>
        </p:spPr>
        <p:txBody>
          <a:bodyPr>
            <a:normAutofit/>
          </a:bodyPr>
          <a:lstStyle/>
          <a:p>
            <a:r>
              <a:rPr lang="en-US" dirty="0"/>
              <a:t>R</a:t>
            </a:r>
          </a:p>
        </p:txBody>
      </p:sp>
      <p:graphicFrame>
        <p:nvGraphicFramePr>
          <p:cNvPr id="4" name="Table 4">
            <a:extLst>
              <a:ext uri="{FF2B5EF4-FFF2-40B4-BE49-F238E27FC236}">
                <a16:creationId xmlns:a16="http://schemas.microsoft.com/office/drawing/2014/main" id="{42B7CB1E-A796-ACE8-2E16-6E8CB1A4B94A}"/>
              </a:ext>
            </a:extLst>
          </p:cNvPr>
          <p:cNvGraphicFramePr>
            <a:graphicFrameLocks noGrp="1"/>
          </p:cNvGraphicFramePr>
          <p:nvPr>
            <p:ph idx="1"/>
            <p:extLst>
              <p:ext uri="{D42A27DB-BD31-4B8C-83A1-F6EECF244321}">
                <p14:modId xmlns:p14="http://schemas.microsoft.com/office/powerpoint/2010/main" val="280827223"/>
              </p:ext>
            </p:extLst>
          </p:nvPr>
        </p:nvGraphicFramePr>
        <p:xfrm>
          <a:off x="175559" y="965565"/>
          <a:ext cx="11840882" cy="3498949"/>
        </p:xfrm>
        <a:graphic>
          <a:graphicData uri="http://schemas.openxmlformats.org/drawingml/2006/table">
            <a:tbl>
              <a:tblPr firstRow="1" bandRow="1">
                <a:tableStyleId>{5C22544A-7EE6-4342-B048-85BDC9FD1C3A}</a:tableStyleId>
              </a:tblPr>
              <a:tblGrid>
                <a:gridCol w="2892082">
                  <a:extLst>
                    <a:ext uri="{9D8B030D-6E8A-4147-A177-3AD203B41FA5}">
                      <a16:colId xmlns:a16="http://schemas.microsoft.com/office/drawing/2014/main" val="1390553203"/>
                    </a:ext>
                  </a:extLst>
                </a:gridCol>
                <a:gridCol w="8948800">
                  <a:extLst>
                    <a:ext uri="{9D8B030D-6E8A-4147-A177-3AD203B41FA5}">
                      <a16:colId xmlns:a16="http://schemas.microsoft.com/office/drawing/2014/main" val="4123191163"/>
                    </a:ext>
                  </a:extLst>
                </a:gridCol>
              </a:tblGrid>
              <a:tr h="3298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Arial" panose="020B0604020202020204" pitchFamily="34" charset="0"/>
                          <a:cs typeface="Arial" panose="020B060402020202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dk1"/>
                          </a:solidFill>
                          <a:effectLst/>
                          <a:latin typeface="Arial" panose="020B0604020202020204" pitchFamily="34" charset="0"/>
                          <a:ea typeface="+mn-ea"/>
                          <a:cs typeface="Arial" panose="020B0604020202020204" pitchFamily="34" charset="0"/>
                        </a:rPr>
                        <a:t>The official R software is open source and free, but RStudio Workbench Standard is $995 yearly for the first 20 users.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92816478"/>
                  </a:ext>
                </a:extLst>
              </a:tr>
              <a:tr h="334474">
                <a:tc>
                  <a:txBody>
                    <a:bodyPr/>
                    <a:lstStyle/>
                    <a:p>
                      <a:r>
                        <a:rPr lang="en-US" sz="1200" b="0" dirty="0">
                          <a:latin typeface="Arial" panose="020B0604020202020204" pitchFamily="34" charset="0"/>
                          <a:cs typeface="Arial" panose="020B0604020202020204" pitchFamily="34" charset="0"/>
                        </a:rPr>
                        <a:t>Speed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chemeClr val="dk1"/>
                          </a:solidFill>
                          <a:effectLst/>
                          <a:latin typeface="Arial" panose="020B0604020202020204" pitchFamily="34" charset="0"/>
                          <a:ea typeface="+mn-ea"/>
                          <a:cs typeface="Arial" panose="020B0604020202020204" pitchFamily="34" charset="0"/>
                        </a:rPr>
                        <a:t>Longer code is required for even simple processes with R.</a:t>
                      </a:r>
                      <a:r>
                        <a:rPr lang="en-GB" sz="1200" b="0" i="0" u="none" strike="noStrike" dirty="0">
                          <a:solidFill>
                            <a:srgbClr val="202124"/>
                          </a:solidFill>
                          <a:effectLst/>
                          <a:latin typeface="Arial" panose="020B0604020202020204" pitchFamily="34" charset="0"/>
                          <a:cs typeface="Arial" panose="020B0604020202020204" pitchFamily="34" charset="0"/>
                        </a:rPr>
                        <a:t> Python is 5.8 times faster than R in some instances.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3549421"/>
                  </a:ext>
                </a:extLst>
              </a:tr>
              <a:tr h="14432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Arial" panose="020B0604020202020204" pitchFamily="34" charset="0"/>
                          <a:cs typeface="Arial" panose="020B0604020202020204" pitchFamily="34" charset="0"/>
                        </a:rPr>
                        <a:t>Analysis &amp; ETL function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lang="en-GB" sz="1200" b="0" dirty="0">
                          <a:latin typeface="Arial" panose="020B0604020202020204" pitchFamily="34" charset="0"/>
                          <a:cs typeface="Arial" panose="020B0604020202020204" pitchFamily="34" charset="0"/>
                        </a:rPr>
                        <a:t>R is a procedural language, so the program code is written as a procedure of step-by-step instructions in a sequence where the user has to specify “what to do” and “how to do”.</a:t>
                      </a:r>
                    </a:p>
                    <a:p>
                      <a:pPr marL="171450" indent="-171450">
                        <a:buFont typeface="Arial" panose="020B0604020202020204" pitchFamily="34" charset="0"/>
                        <a:buChar char="•"/>
                      </a:pPr>
                      <a:r>
                        <a:rPr lang="en-GB" sz="1200" b="0" i="0" strike="noStrike" dirty="0">
                          <a:effectLst/>
                          <a:latin typeface="Arial" panose="020B0604020202020204" pitchFamily="34" charset="0"/>
                          <a:cs typeface="Arial" panose="020B0604020202020204" pitchFamily="34" charset="0"/>
                        </a:rPr>
                        <a:t>R has a built-in function to directly call in the program by users such as </a:t>
                      </a:r>
                      <a:r>
                        <a:rPr lang="en-GB" sz="1200" b="0" i="0" strike="noStrike" dirty="0" err="1">
                          <a:effectLst/>
                          <a:latin typeface="Arial" panose="020B0604020202020204" pitchFamily="34" charset="0"/>
                          <a:cs typeface="Arial" panose="020B0604020202020204" pitchFamily="34" charset="0"/>
                        </a:rPr>
                        <a:t>sq</a:t>
                      </a:r>
                      <a:r>
                        <a:rPr lang="en-GB" sz="1200" b="0" i="0" strike="noStrike" dirty="0">
                          <a:effectLst/>
                          <a:latin typeface="Arial" panose="020B0604020202020204" pitchFamily="34" charset="0"/>
                          <a:cs typeface="Arial" panose="020B0604020202020204" pitchFamily="34" charset="0"/>
                        </a:rPr>
                        <a:t>(), mean(), max() and user-defined </a:t>
                      </a:r>
                      <a:r>
                        <a:rPr lang="en-GB" sz="1200" b="0" dirty="0">
                          <a:latin typeface="Arial" panose="020B0604020202020204" pitchFamily="34" charset="0"/>
                          <a:cs typeface="Arial" panose="020B0604020202020204" pitchFamily="34" charset="0"/>
                        </a:rPr>
                        <a:t>f</a:t>
                      </a:r>
                      <a:r>
                        <a:rPr lang="en-GB" sz="1200" b="0" i="0" strike="noStrike" dirty="0">
                          <a:effectLst/>
                          <a:latin typeface="Arial" panose="020B0604020202020204" pitchFamily="34" charset="0"/>
                          <a:cs typeface="Arial" panose="020B0604020202020204" pitchFamily="34" charset="0"/>
                        </a:rPr>
                        <a:t>unction allowing you to write your own function.</a:t>
                      </a:r>
                    </a:p>
                    <a:p>
                      <a:pPr marL="171450" indent="-171450">
                        <a:buFont typeface="Arial" panose="020B0604020202020204" pitchFamily="34" charset="0"/>
                        <a:buChar char="•"/>
                      </a:pPr>
                      <a:r>
                        <a:rPr lang="en-GB" sz="1200" b="0" i="0" strike="noStrike" dirty="0">
                          <a:effectLst/>
                          <a:latin typeface="Arial" panose="020B0604020202020204" pitchFamily="34" charset="0"/>
                          <a:cs typeface="Arial" panose="020B0604020202020204" pitchFamily="34" charset="0"/>
                        </a:rPr>
                        <a:t>R has a lot of support for all sorts of sophisticated and obscure statistical libraries with packages that extend R’s base functionality, </a:t>
                      </a:r>
                      <a:r>
                        <a:rPr lang="en-GB" sz="1200" b="0" i="0" u="none" strike="noStrike" dirty="0">
                          <a:effectLst/>
                          <a:latin typeface="Arial" panose="020B0604020202020204" pitchFamily="34" charset="0"/>
                          <a:cs typeface="Arial" panose="020B0604020202020204" pitchFamily="34" charset="0"/>
                        </a:rPr>
                        <a:t>including </a:t>
                      </a:r>
                      <a:r>
                        <a:rPr lang="en-GB" sz="1200" b="0" i="0" u="none" strike="noStrike" dirty="0" err="1">
                          <a:effectLst/>
                          <a:latin typeface="Arial" panose="020B0604020202020204" pitchFamily="34" charset="0"/>
                          <a:cs typeface="Arial" panose="020B0604020202020204" pitchFamily="34" charset="0"/>
                        </a:rPr>
                        <a:t>tidyverse</a:t>
                      </a:r>
                      <a:r>
                        <a:rPr lang="en-GB" sz="1200" b="0" i="0" u="none" strike="noStrike" dirty="0">
                          <a:effectLst/>
                          <a:latin typeface="Arial" panose="020B0604020202020204" pitchFamily="34" charset="0"/>
                          <a:cs typeface="Arial" panose="020B0604020202020204" pitchFamily="34" charset="0"/>
                        </a:rPr>
                        <a:t> to transform,  visualize and streamline your workflow; ggplot2, enhancing R’s visualization capabilities; and TensorFlow, extending </a:t>
                      </a:r>
                      <a:r>
                        <a:rPr lang="en-GB" sz="1200" b="0" i="0" strike="noStrike" dirty="0">
                          <a:effectLst/>
                          <a:latin typeface="Arial" panose="020B0604020202020204" pitchFamily="34" charset="0"/>
                          <a:cs typeface="Arial" panose="020B0604020202020204" pitchFamily="34" charset="0"/>
                        </a:rPr>
                        <a:t>R’s utility into machine learning. </a:t>
                      </a:r>
                      <a:r>
                        <a:rPr lang="en-GB" sz="1200" b="0" i="0" strike="noStrike" dirty="0" err="1">
                          <a:effectLst/>
                          <a:latin typeface="Arial" panose="020B0604020202020204" pitchFamily="34" charset="0"/>
                          <a:cs typeface="Arial" panose="020B0604020202020204" pitchFamily="34" charset="0"/>
                        </a:rPr>
                        <a:t>Rstudio</a:t>
                      </a:r>
                      <a:r>
                        <a:rPr lang="en-GB" sz="1200" b="0" i="0" strike="noStrike" dirty="0">
                          <a:effectLst/>
                          <a:latin typeface="Arial" panose="020B0604020202020204" pitchFamily="34" charset="0"/>
                          <a:cs typeface="Arial" panose="020B0604020202020204" pitchFamily="34" charset="0"/>
                        </a:rPr>
                        <a:t> for R is used for development. R can be run in </a:t>
                      </a:r>
                      <a:r>
                        <a:rPr lang="en-GB" sz="1200" b="0" i="0" strike="noStrike" dirty="0" err="1">
                          <a:effectLst/>
                          <a:latin typeface="Arial" panose="020B0604020202020204" pitchFamily="34" charset="0"/>
                          <a:cs typeface="Arial" panose="020B0604020202020204" pitchFamily="34" charset="0"/>
                        </a:rPr>
                        <a:t>Jupyter</a:t>
                      </a:r>
                      <a:r>
                        <a:rPr lang="en-GB" sz="1200" b="0" i="0" strike="noStrike" dirty="0">
                          <a:effectLst/>
                          <a:latin typeface="Arial" panose="020B0604020202020204" pitchFamily="34" charset="0"/>
                          <a:cs typeface="Arial" panose="020B0604020202020204" pitchFamily="34" charset="0"/>
                        </a:rPr>
                        <a:t> Notebooks (JN) with the right know-how.</a:t>
                      </a:r>
                    </a:p>
                    <a:p>
                      <a:pPr marL="171450" indent="-171450">
                        <a:buFont typeface="Arial" panose="020B0604020202020204" pitchFamily="34" charset="0"/>
                        <a:buChar char="•"/>
                      </a:pPr>
                      <a:r>
                        <a:rPr lang="en-GB" sz="1200" b="0" i="0" strike="noStrike" dirty="0">
                          <a:effectLst/>
                          <a:latin typeface="Arial" panose="020B0604020202020204" pitchFamily="34" charset="0"/>
                          <a:cs typeface="Arial" panose="020B0604020202020204" pitchFamily="34" charset="0"/>
                        </a:rPr>
                        <a:t>Although there are paid ETL tools for R, such as Panoply, </a:t>
                      </a:r>
                      <a:r>
                        <a:rPr lang="en-GB" sz="1200" b="0" i="0" strike="noStrike" dirty="0" err="1">
                          <a:effectLst/>
                          <a:latin typeface="Arial" panose="020B0604020202020204" pitchFamily="34" charset="0"/>
                          <a:cs typeface="Arial" panose="020B0604020202020204" pitchFamily="34" charset="0"/>
                        </a:rPr>
                        <a:t>Blendo</a:t>
                      </a:r>
                      <a:r>
                        <a:rPr lang="en-GB" sz="1200" b="0" i="0" strike="noStrike" dirty="0">
                          <a:effectLst/>
                          <a:latin typeface="Arial" panose="020B0604020202020204" pitchFamily="34" charset="0"/>
                          <a:cs typeface="Arial" panose="020B0604020202020204" pitchFamily="34" charset="0"/>
                        </a:rPr>
                        <a:t> and Stitch. There are also plenty of open-source R ETLs such as Apache Spark, Pentaho Kettle etc.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91837542"/>
                  </a:ext>
                </a:extLst>
              </a:tr>
              <a:tr h="201831">
                <a:tc>
                  <a:txBody>
                    <a:bodyPr/>
                    <a:lstStyle/>
                    <a:p>
                      <a:r>
                        <a:rPr lang="en-US" sz="1200" b="0" dirty="0">
                          <a:latin typeface="Arial" panose="020B0604020202020204" pitchFamily="34" charset="0"/>
                          <a:cs typeface="Arial" panose="020B0604020202020204" pitchFamily="34" charset="0"/>
                        </a:rPr>
                        <a:t>Alternatives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err="1">
                          <a:latin typeface="Arial" panose="020B0604020202020204" pitchFamily="34" charset="0"/>
                          <a:cs typeface="Arial" panose="020B0604020202020204" pitchFamily="34" charset="0"/>
                        </a:rPr>
                        <a:t>PythonPython</a:t>
                      </a:r>
                      <a:r>
                        <a:rPr lang="en-US" sz="1200" b="0" dirty="0">
                          <a:latin typeface="Arial" panose="020B0604020202020204" pitchFamily="34" charset="0"/>
                          <a:cs typeface="Arial" panose="020B0604020202020204" pitchFamily="34" charset="0"/>
                        </a:rPr>
                        <a:t> is a general-purpose programming language; whilst </a:t>
                      </a:r>
                      <a:r>
                        <a:rPr lang="en-US" sz="1200" b="0" dirty="0" err="1">
                          <a:latin typeface="Arial" panose="020B0604020202020204" pitchFamily="34" charset="0"/>
                          <a:cs typeface="Arial" panose="020B0604020202020204" pitchFamily="34" charset="0"/>
                        </a:rPr>
                        <a:t>RustRust</a:t>
                      </a:r>
                      <a:r>
                        <a:rPr lang="en-US" sz="1200" b="0" dirty="0">
                          <a:latin typeface="Arial" panose="020B0604020202020204" pitchFamily="34" charset="0"/>
                          <a:cs typeface="Arial" panose="020B0604020202020204" pitchFamily="34" charset="0"/>
                        </a:rPr>
                        <a:t> is a systems programming language ; then MATLAB can </a:t>
                      </a:r>
                      <a:r>
                        <a:rPr lang="en-US" sz="1200" b="0" dirty="0" err="1">
                          <a:latin typeface="Arial" panose="020B0604020202020204" pitchFamily="34" charset="0"/>
                          <a:cs typeface="Arial" panose="020B0604020202020204" pitchFamily="34" charset="0"/>
                        </a:rPr>
                        <a:t>analyse</a:t>
                      </a:r>
                      <a:r>
                        <a:rPr lang="en-US" sz="1200" b="0" dirty="0">
                          <a:latin typeface="Arial" panose="020B0604020202020204" pitchFamily="34" charset="0"/>
                          <a:cs typeface="Arial" panose="020B0604020202020204" pitchFamily="34" charset="0"/>
                        </a:rPr>
                        <a:t> data and develop algorithms and create models; then you have </a:t>
                      </a:r>
                      <a:r>
                        <a:rPr lang="en-US" sz="1200" b="0" dirty="0" err="1">
                          <a:latin typeface="Arial" panose="020B0604020202020204" pitchFamily="34" charset="0"/>
                          <a:cs typeface="Arial" panose="020B0604020202020204" pitchFamily="34" charset="0"/>
                        </a:rPr>
                        <a:t>GolangGo</a:t>
                      </a:r>
                      <a:r>
                        <a:rPr lang="en-US" sz="1200" b="0" dirty="0">
                          <a:latin typeface="Arial" panose="020B0604020202020204" pitchFamily="34" charset="0"/>
                          <a:cs typeface="Arial" panose="020B0604020202020204" pitchFamily="34" charset="0"/>
                        </a:rPr>
                        <a:t>, SAS, </a:t>
                      </a:r>
                      <a:r>
                        <a:rPr lang="en-US" sz="1200" b="0" dirty="0" err="1">
                          <a:latin typeface="Arial" panose="020B0604020202020204" pitchFamily="34" charset="0"/>
                          <a:cs typeface="Arial" panose="020B0604020202020204" pitchFamily="34" charset="0"/>
                        </a:rPr>
                        <a:t>RubyRuby</a:t>
                      </a:r>
                      <a:r>
                        <a:rPr lang="en-US" sz="1200" b="0" dirty="0">
                          <a:latin typeface="Arial" panose="020B0604020202020204" pitchFamily="34" charset="0"/>
                          <a:cs typeface="Arial" panose="020B0604020202020204" pitchFamily="34" charset="0"/>
                        </a:rPr>
                        <a:t>, </a:t>
                      </a:r>
                      <a:r>
                        <a:rPr lang="en-US" sz="1200" b="0" dirty="0" err="1">
                          <a:latin typeface="Arial" panose="020B0604020202020204" pitchFamily="34" charset="0"/>
                          <a:cs typeface="Arial" panose="020B0604020202020204" pitchFamily="34" charset="0"/>
                        </a:rPr>
                        <a:t>JuliaJulia</a:t>
                      </a:r>
                      <a:r>
                        <a:rPr lang="en-US" sz="1200" b="0" dirty="0">
                          <a:latin typeface="Arial" panose="020B0604020202020204" pitchFamily="34" charset="0"/>
                          <a:cs typeface="Arial" panose="020B0604020202020204" pitchFamily="34" charset="0"/>
                        </a:rPr>
                        <a:t> and </a:t>
                      </a:r>
                      <a:r>
                        <a:rPr lang="en-US" sz="1200" b="0" dirty="0" err="1">
                          <a:latin typeface="Arial" panose="020B0604020202020204" pitchFamily="34" charset="0"/>
                          <a:cs typeface="Arial" panose="020B0604020202020204" pitchFamily="34" charset="0"/>
                        </a:rPr>
                        <a:t>JavaJava</a:t>
                      </a:r>
                      <a:r>
                        <a:rPr lang="en-US" sz="1200" b="0" dirty="0">
                          <a:latin typeface="Arial" panose="020B0604020202020204" pitchFamily="34" charset="0"/>
                          <a:cs typeface="Arial" panose="020B0604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26588494"/>
                  </a:ext>
                </a:extLst>
              </a:tr>
              <a:tr h="2018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Arial" panose="020B0604020202020204" pitchFamily="34" charset="0"/>
                          <a:cs typeface="Arial" panose="020B0604020202020204" pitchFamily="34" charset="0"/>
                        </a:rPr>
                        <a:t>Everyday use cases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strike="noStrike" dirty="0">
                          <a:effectLst/>
                          <a:latin typeface="Arial" panose="020B0604020202020204" pitchFamily="34" charset="0"/>
                          <a:cs typeface="Arial" panose="020B0604020202020204" pitchFamily="34" charset="0"/>
                        </a:rPr>
                        <a:t>R is a programming language made by statisticians for statistics mainly with data: were its widely used by; business analysts, data analysts, data scientists, and scientists; as a language. for statistical computing and data visualizations. </a:t>
                      </a:r>
                      <a:endParaRPr lang="en-GB" sz="1200" b="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54394735"/>
                  </a:ext>
                </a:extLst>
              </a:tr>
            </a:tbl>
          </a:graphicData>
        </a:graphic>
      </p:graphicFrame>
      <p:pic>
        <p:nvPicPr>
          <p:cNvPr id="3" name="Picture 2">
            <a:extLst>
              <a:ext uri="{FF2B5EF4-FFF2-40B4-BE49-F238E27FC236}">
                <a16:creationId xmlns:a16="http://schemas.microsoft.com/office/drawing/2014/main" id="{C9069FE6-E9E4-BE65-45F2-A777A7DC0487}"/>
              </a:ext>
            </a:extLst>
          </p:cNvPr>
          <p:cNvPicPr>
            <a:picLocks noChangeAspect="1"/>
          </p:cNvPicPr>
          <p:nvPr/>
        </p:nvPicPr>
        <p:blipFill>
          <a:blip r:embed="rId2"/>
          <a:stretch>
            <a:fillRect/>
          </a:stretch>
        </p:blipFill>
        <p:spPr>
          <a:xfrm>
            <a:off x="5683625" y="4553310"/>
            <a:ext cx="6306674" cy="2104551"/>
          </a:xfrm>
          <a:prstGeom prst="rect">
            <a:avLst/>
          </a:prstGeom>
        </p:spPr>
      </p:pic>
      <p:pic>
        <p:nvPicPr>
          <p:cNvPr id="5" name="Picture 4">
            <a:extLst>
              <a:ext uri="{FF2B5EF4-FFF2-40B4-BE49-F238E27FC236}">
                <a16:creationId xmlns:a16="http://schemas.microsoft.com/office/drawing/2014/main" id="{C262BF4E-133A-365D-18B2-8559AA7DE180}"/>
              </a:ext>
            </a:extLst>
          </p:cNvPr>
          <p:cNvPicPr>
            <a:picLocks noChangeAspect="1"/>
          </p:cNvPicPr>
          <p:nvPr/>
        </p:nvPicPr>
        <p:blipFill>
          <a:blip r:embed="rId3"/>
          <a:stretch>
            <a:fillRect/>
          </a:stretch>
        </p:blipFill>
        <p:spPr>
          <a:xfrm>
            <a:off x="8085712" y="0"/>
            <a:ext cx="3668210" cy="923373"/>
          </a:xfrm>
          <a:prstGeom prst="rect">
            <a:avLst/>
          </a:prstGeom>
        </p:spPr>
      </p:pic>
      <p:pic>
        <p:nvPicPr>
          <p:cNvPr id="6" name="Picture 5">
            <a:extLst>
              <a:ext uri="{FF2B5EF4-FFF2-40B4-BE49-F238E27FC236}">
                <a16:creationId xmlns:a16="http://schemas.microsoft.com/office/drawing/2014/main" id="{69461E91-B9C6-D067-8A8A-7DD59DEBC742}"/>
              </a:ext>
            </a:extLst>
          </p:cNvPr>
          <p:cNvPicPr>
            <a:picLocks noChangeAspect="1"/>
          </p:cNvPicPr>
          <p:nvPr/>
        </p:nvPicPr>
        <p:blipFill>
          <a:blip r:embed="rId4"/>
          <a:stretch>
            <a:fillRect/>
          </a:stretch>
        </p:blipFill>
        <p:spPr>
          <a:xfrm>
            <a:off x="201702" y="4565464"/>
            <a:ext cx="5335610" cy="2071760"/>
          </a:xfrm>
          <a:prstGeom prst="rect">
            <a:avLst/>
          </a:prstGeom>
        </p:spPr>
      </p:pic>
    </p:spTree>
    <p:extLst>
      <p:ext uri="{BB962C8B-B14F-4D97-AF65-F5344CB8AC3E}">
        <p14:creationId xmlns:p14="http://schemas.microsoft.com/office/powerpoint/2010/main" val="39810717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0208D-EF73-D0CC-2591-C9309C0885EF}"/>
              </a:ext>
            </a:extLst>
          </p:cNvPr>
          <p:cNvSpPr>
            <a:spLocks noGrp="1"/>
          </p:cNvSpPr>
          <p:nvPr>
            <p:ph type="title"/>
          </p:nvPr>
        </p:nvSpPr>
        <p:spPr/>
        <p:txBody>
          <a:bodyPr>
            <a:normAutofit/>
          </a:bodyPr>
          <a:lstStyle/>
          <a:p>
            <a:r>
              <a:rPr lang="en-US" sz="3600" dirty="0"/>
              <a:t>Relational and Non-Relational Databases(continued)</a:t>
            </a:r>
          </a:p>
        </p:txBody>
      </p:sp>
      <p:sp>
        <p:nvSpPr>
          <p:cNvPr id="3" name="Content Placeholder 2">
            <a:extLst>
              <a:ext uri="{FF2B5EF4-FFF2-40B4-BE49-F238E27FC236}">
                <a16:creationId xmlns:a16="http://schemas.microsoft.com/office/drawing/2014/main" id="{D5BD67D1-0298-D9CF-A9A6-5007B85B9C86}"/>
              </a:ext>
            </a:extLst>
          </p:cNvPr>
          <p:cNvSpPr>
            <a:spLocks noGrp="1"/>
          </p:cNvSpPr>
          <p:nvPr>
            <p:ph idx="1"/>
          </p:nvPr>
        </p:nvSpPr>
        <p:spPr>
          <a:xfrm>
            <a:off x="687729" y="1385787"/>
            <a:ext cx="10515600" cy="4351338"/>
          </a:xfrm>
        </p:spPr>
        <p:txBody>
          <a:bodyPr>
            <a:normAutofit/>
          </a:bodyPr>
          <a:lstStyle/>
          <a:p>
            <a:pPr>
              <a:buFont typeface="Arial" panose="020B0604020202020204" pitchFamily="34" charset="0"/>
              <a:buChar char="•"/>
            </a:pPr>
            <a:r>
              <a:rPr lang="en-GB" sz="1200" dirty="0">
                <a:effectLst/>
                <a:latin typeface="Arial" panose="020B0604020202020204" pitchFamily="34" charset="0"/>
                <a:cs typeface="Arial" panose="020B0604020202020204" pitchFamily="34" charset="0"/>
              </a:rPr>
              <a:t>Relational databases have been successful for decades, giving persistence and concurrently controlling</a:t>
            </a:r>
            <a:r>
              <a:rPr lang="en-GB" sz="1200" dirty="0">
                <a:latin typeface="Arial" panose="020B0604020202020204" pitchFamily="34" charset="0"/>
                <a:cs typeface="Arial" panose="020B0604020202020204" pitchFamily="34" charset="0"/>
              </a:rPr>
              <a:t> with a mechanism that integrates, but f</a:t>
            </a:r>
            <a:r>
              <a:rPr lang="en-GB" sz="1200" dirty="0">
                <a:effectLst/>
                <a:latin typeface="Arial" panose="020B0604020202020204" pitchFamily="34" charset="0"/>
                <a:cs typeface="Arial" panose="020B0604020202020204" pitchFamily="34" charset="0"/>
              </a:rPr>
              <a:t>rustrations have been with app developers over relational databases due to impedance mismatch between the relational model and in-memory data structures.</a:t>
            </a:r>
          </a:p>
          <a:p>
            <a:r>
              <a:rPr lang="en-GB" sz="1200" dirty="0">
                <a:latin typeface="Arial" panose="020B0604020202020204" pitchFamily="34" charset="0"/>
                <a:cs typeface="Arial" panose="020B0604020202020204" pitchFamily="34" charset="0"/>
              </a:rPr>
              <a:t>NoSQL has been b</a:t>
            </a:r>
            <a:r>
              <a:rPr lang="en-GB" sz="1200" dirty="0">
                <a:effectLst/>
                <a:latin typeface="Arial" panose="020B0604020202020204" pitchFamily="34" charset="0"/>
                <a:cs typeface="Arial" panose="020B0604020202020204" pitchFamily="34" charset="0"/>
              </a:rPr>
              <a:t>uilt for the 21</a:t>
            </a:r>
            <a:r>
              <a:rPr lang="en-GB" sz="1200" baseline="30000" dirty="0">
                <a:effectLst/>
                <a:latin typeface="Arial" panose="020B0604020202020204" pitchFamily="34" charset="0"/>
                <a:cs typeface="Arial" panose="020B0604020202020204" pitchFamily="34" charset="0"/>
              </a:rPr>
              <a:t>st</a:t>
            </a:r>
            <a:r>
              <a:rPr lang="en-GB" sz="1200" dirty="0">
                <a:effectLst/>
                <a:latin typeface="Arial" panose="020B0604020202020204" pitchFamily="34" charset="0"/>
                <a:cs typeface="Arial" panose="020B0604020202020204" pitchFamily="34" charset="0"/>
              </a:rPr>
              <a:t>-century web estates since the late 90s dot com bubble, where there was a requirement to support large volumes of data by running on clusters which relational databases are not designed for, giving rise to Polyglot Persistence, of </a:t>
            </a:r>
            <a:r>
              <a:rPr lang="en-GB" sz="1200" dirty="0">
                <a:latin typeface="Arial" panose="020B0604020202020204" pitchFamily="34" charset="0"/>
                <a:cs typeface="Arial" panose="020B0604020202020204" pitchFamily="34" charset="0"/>
              </a:rPr>
              <a:t>not being the same old square by following like sheep.</a:t>
            </a:r>
            <a:endParaRPr lang="en-GB" sz="1200" dirty="0">
              <a:effectLst/>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014B57D-469A-4FC7-281A-BC68FE01E8EC}"/>
              </a:ext>
            </a:extLst>
          </p:cNvPr>
          <p:cNvPicPr>
            <a:picLocks noChangeAspect="1"/>
          </p:cNvPicPr>
          <p:nvPr/>
        </p:nvPicPr>
        <p:blipFill>
          <a:blip r:embed="rId2"/>
          <a:stretch>
            <a:fillRect/>
          </a:stretch>
        </p:blipFill>
        <p:spPr>
          <a:xfrm>
            <a:off x="901583" y="2546568"/>
            <a:ext cx="5023985" cy="4093716"/>
          </a:xfrm>
          <a:prstGeom prst="rect">
            <a:avLst/>
          </a:prstGeom>
        </p:spPr>
      </p:pic>
      <p:pic>
        <p:nvPicPr>
          <p:cNvPr id="6" name="Picture 5">
            <a:extLst>
              <a:ext uri="{FF2B5EF4-FFF2-40B4-BE49-F238E27FC236}">
                <a16:creationId xmlns:a16="http://schemas.microsoft.com/office/drawing/2014/main" id="{5E18F0B1-1827-9AA0-422D-6DF468F61285}"/>
              </a:ext>
            </a:extLst>
          </p:cNvPr>
          <p:cNvPicPr>
            <a:picLocks noChangeAspect="1"/>
          </p:cNvPicPr>
          <p:nvPr/>
        </p:nvPicPr>
        <p:blipFill>
          <a:blip r:embed="rId3"/>
          <a:stretch>
            <a:fillRect/>
          </a:stretch>
        </p:blipFill>
        <p:spPr>
          <a:xfrm>
            <a:off x="5791197" y="2546568"/>
            <a:ext cx="5625985" cy="4093717"/>
          </a:xfrm>
          <a:prstGeom prst="rect">
            <a:avLst/>
          </a:prstGeom>
        </p:spPr>
      </p:pic>
    </p:spTree>
    <p:extLst>
      <p:ext uri="{BB962C8B-B14F-4D97-AF65-F5344CB8AC3E}">
        <p14:creationId xmlns:p14="http://schemas.microsoft.com/office/powerpoint/2010/main" val="1674012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EEDDA-4459-83EA-C520-A5A17C94EADF}"/>
              </a:ext>
            </a:extLst>
          </p:cNvPr>
          <p:cNvSpPr>
            <a:spLocks noGrp="1"/>
          </p:cNvSpPr>
          <p:nvPr>
            <p:ph type="title"/>
          </p:nvPr>
        </p:nvSpPr>
        <p:spPr>
          <a:xfrm>
            <a:off x="838200" y="200138"/>
            <a:ext cx="10515600" cy="988546"/>
          </a:xfrm>
        </p:spPr>
        <p:txBody>
          <a:bodyPr>
            <a:normAutofit/>
          </a:bodyPr>
          <a:lstStyle/>
          <a:p>
            <a:r>
              <a:rPr lang="en-GB" dirty="0">
                <a:solidFill>
                  <a:srgbClr val="434343"/>
                </a:solidFill>
                <a:effectLst/>
                <a:latin typeface="Helvetica" pitchFamily="2" charset="0"/>
              </a:rPr>
              <a:t>Graph Databases</a:t>
            </a:r>
            <a:endParaRPr lang="en-US" dirty="0"/>
          </a:p>
        </p:txBody>
      </p:sp>
      <p:graphicFrame>
        <p:nvGraphicFramePr>
          <p:cNvPr id="4" name="Table 4">
            <a:extLst>
              <a:ext uri="{FF2B5EF4-FFF2-40B4-BE49-F238E27FC236}">
                <a16:creationId xmlns:a16="http://schemas.microsoft.com/office/drawing/2014/main" id="{42B7CB1E-A796-ACE8-2E16-6E8CB1A4B94A}"/>
              </a:ext>
            </a:extLst>
          </p:cNvPr>
          <p:cNvGraphicFramePr>
            <a:graphicFrameLocks noGrp="1"/>
          </p:cNvGraphicFramePr>
          <p:nvPr>
            <p:ph idx="1"/>
            <p:extLst>
              <p:ext uri="{D42A27DB-BD31-4B8C-83A1-F6EECF244321}">
                <p14:modId xmlns:p14="http://schemas.microsoft.com/office/powerpoint/2010/main" val="718955980"/>
              </p:ext>
            </p:extLst>
          </p:nvPr>
        </p:nvGraphicFramePr>
        <p:xfrm>
          <a:off x="175559" y="1050938"/>
          <a:ext cx="11840882" cy="2870096"/>
        </p:xfrm>
        <a:graphic>
          <a:graphicData uri="http://schemas.openxmlformats.org/drawingml/2006/table">
            <a:tbl>
              <a:tblPr firstRow="1" bandRow="1">
                <a:tableStyleId>{5C22544A-7EE6-4342-B048-85BDC9FD1C3A}</a:tableStyleId>
              </a:tblPr>
              <a:tblGrid>
                <a:gridCol w="2892082">
                  <a:extLst>
                    <a:ext uri="{9D8B030D-6E8A-4147-A177-3AD203B41FA5}">
                      <a16:colId xmlns:a16="http://schemas.microsoft.com/office/drawing/2014/main" val="1390553203"/>
                    </a:ext>
                  </a:extLst>
                </a:gridCol>
                <a:gridCol w="8948800">
                  <a:extLst>
                    <a:ext uri="{9D8B030D-6E8A-4147-A177-3AD203B41FA5}">
                      <a16:colId xmlns:a16="http://schemas.microsoft.com/office/drawing/2014/main" val="4123191163"/>
                    </a:ext>
                  </a:extLst>
                </a:gridCol>
              </a:tblGrid>
              <a:tr h="30977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Arial" panose="020B0604020202020204" pitchFamily="34" charset="0"/>
                          <a:cs typeface="Arial" panose="020B060402020202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err="1">
                          <a:solidFill>
                            <a:schemeClr val="dk1"/>
                          </a:solidFill>
                          <a:effectLst/>
                          <a:latin typeface="Arial" panose="020B0604020202020204" pitchFamily="34" charset="0"/>
                          <a:ea typeface="+mn-ea"/>
                          <a:cs typeface="Arial" panose="020B0604020202020204" pitchFamily="34" charset="0"/>
                        </a:rPr>
                        <a:t>GraphDB</a:t>
                      </a:r>
                      <a:r>
                        <a:rPr lang="en-GB" sz="1200" b="0" kern="1200" dirty="0">
                          <a:solidFill>
                            <a:schemeClr val="dk1"/>
                          </a:solidFill>
                          <a:effectLst/>
                          <a:latin typeface="Arial" panose="020B0604020202020204" pitchFamily="34" charset="0"/>
                          <a:ea typeface="+mn-ea"/>
                          <a:cs typeface="Arial" panose="020B0604020202020204" pitchFamily="34" charset="0"/>
                        </a:rPr>
                        <a:t>-Free and Neo4j Community Edition is open source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92816478"/>
                  </a:ext>
                </a:extLst>
              </a:tr>
              <a:tr h="424543">
                <a:tc>
                  <a:txBody>
                    <a:bodyPr/>
                    <a:lstStyle/>
                    <a:p>
                      <a:r>
                        <a:rPr lang="en-US" sz="1200" b="0" dirty="0">
                          <a:latin typeface="Arial" panose="020B0604020202020204" pitchFamily="34" charset="0"/>
                          <a:cs typeface="Arial" panose="020B0604020202020204" pitchFamily="34" charset="0"/>
                        </a:rPr>
                        <a:t>Speed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effectLst/>
                          <a:latin typeface="Arial" panose="020B0604020202020204" pitchFamily="34" charset="0"/>
                          <a:cs typeface="Arial" panose="020B0604020202020204" pitchFamily="34" charset="0"/>
                        </a:rPr>
                        <a:t>Navigating the edges, joins, dots or relationships are fast as the connections between nodes are being persisted in the database and not calculated at query times.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3549421"/>
                  </a:ext>
                </a:extLst>
              </a:tr>
              <a:tr h="136071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Arial" panose="020B0604020202020204" pitchFamily="34" charset="0"/>
                          <a:cs typeface="Arial" panose="020B0604020202020204" pitchFamily="34" charset="0"/>
                        </a:rPr>
                        <a:t>Analysis &amp; ETL function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lang="en-GB" sz="1200" i="0" u="none" strike="noStrike" dirty="0">
                          <a:solidFill>
                            <a:srgbClr val="202124"/>
                          </a:solidFill>
                          <a:effectLst/>
                          <a:latin typeface="arial" panose="020B0604020202020204" pitchFamily="34" charset="0"/>
                        </a:rPr>
                        <a:t>The concept of a Graph Database was introduced in the year 2000 around about the dot com bubble </a:t>
                      </a:r>
                      <a:r>
                        <a:rPr lang="en-GB" sz="1200" dirty="0">
                          <a:solidFill>
                            <a:srgbClr val="202124"/>
                          </a:solidFill>
                          <a:latin typeface="arial" panose="020B0604020202020204" pitchFamily="34" charset="0"/>
                        </a:rPr>
                        <a:t>which was also around about the time online dating and social networking started </a:t>
                      </a:r>
                      <a:r>
                        <a:rPr lang="en-GB" sz="1200" i="0" u="none" strike="noStrike" dirty="0">
                          <a:solidFill>
                            <a:srgbClr val="202124"/>
                          </a:solidFill>
                          <a:effectLst/>
                          <a:latin typeface="arial" panose="020B0604020202020204" pitchFamily="34" charset="0"/>
                        </a:rPr>
                        <a:t>and was based on the theory of graphs.</a:t>
                      </a:r>
                    </a:p>
                    <a:p>
                      <a:pPr marL="171450" indent="-171450">
                        <a:buFont typeface="Arial" panose="020B0604020202020204" pitchFamily="34" charset="0"/>
                        <a:buChar char="•"/>
                      </a:pPr>
                      <a:r>
                        <a:rPr lang="en-GB" sz="1200" i="0" u="none" strike="noStrike" dirty="0">
                          <a:solidFill>
                            <a:srgbClr val="202124"/>
                          </a:solidFill>
                          <a:effectLst/>
                          <a:latin typeface="arial" panose="020B0604020202020204" pitchFamily="34" charset="0"/>
                        </a:rPr>
                        <a:t>A graph database concentrates on the links/relationships between data elements, were </a:t>
                      </a:r>
                      <a:r>
                        <a:rPr lang="en-GB" sz="1200" dirty="0">
                          <a:solidFill>
                            <a:srgbClr val="202124"/>
                          </a:solidFill>
                          <a:latin typeface="arial" panose="020B0604020202020204" pitchFamily="34" charset="0"/>
                        </a:rPr>
                        <a:t>e</a:t>
                      </a:r>
                      <a:r>
                        <a:rPr lang="en-GB" sz="1200" i="0" u="none" strike="noStrike" dirty="0">
                          <a:solidFill>
                            <a:srgbClr val="202124"/>
                          </a:solidFill>
                          <a:effectLst/>
                          <a:latin typeface="arial" panose="020B0604020202020204" pitchFamily="34" charset="0"/>
                        </a:rPr>
                        <a:t>ach element is stored directly as a node (for example a social media graph of a person) for first-class elements of the database instead of traditional databases.</a:t>
                      </a:r>
                    </a:p>
                    <a:p>
                      <a:pPr marL="171450" indent="-171450">
                        <a:buFont typeface="Arial" panose="020B0604020202020204" pitchFamily="34" charset="0"/>
                        <a:buChar char="•"/>
                      </a:pPr>
                      <a:r>
                        <a:rPr lang="en-GB" sz="1200" i="0" u="none" strike="noStrike" dirty="0">
                          <a:solidFill>
                            <a:srgbClr val="202124"/>
                          </a:solidFill>
                          <a:effectLst/>
                          <a:latin typeface="arial" panose="020B0604020202020204" pitchFamily="34" charset="0"/>
                        </a:rPr>
                        <a:t>Just like every person </a:t>
                      </a:r>
                      <a:r>
                        <a:rPr lang="en-GB" sz="1200" dirty="0">
                          <a:solidFill>
                            <a:srgbClr val="202124"/>
                          </a:solidFill>
                          <a:latin typeface="arial" panose="020B0604020202020204" pitchFamily="34" charset="0"/>
                        </a:rPr>
                        <a:t>and company can be seen as a entity, these are seen as nodes which have properties, that have edges.</a:t>
                      </a:r>
                    </a:p>
                    <a:p>
                      <a:pPr marL="171450" indent="-171450">
                        <a:buFont typeface="Arial" panose="020B0604020202020204" pitchFamily="34" charset="0"/>
                        <a:buChar char="•"/>
                      </a:pPr>
                      <a:r>
                        <a:rPr lang="en-GB" sz="1200" dirty="0">
                          <a:solidFill>
                            <a:srgbClr val="202124"/>
                          </a:solidFill>
                          <a:latin typeface="arial" panose="020B0604020202020204" pitchFamily="34" charset="0"/>
                        </a:rPr>
                        <a:t>Graphs function </a:t>
                      </a:r>
                      <a:r>
                        <a:rPr lang="en-GB" sz="1200" i="0" u="none" strike="noStrike" dirty="0">
                          <a:solidFill>
                            <a:srgbClr val="202124"/>
                          </a:solidFill>
                          <a:effectLst/>
                          <a:latin typeface="arial" panose="020B0604020202020204" pitchFamily="34" charset="0"/>
                        </a:rPr>
                        <a:t>enables more efficient analysis, at scale for users, applying to these models pattern recognition, classification, statistical analysis, along with machine learning, </a:t>
                      </a:r>
                      <a:endParaRPr lang="en-GB" sz="1200" dirty="0">
                        <a:solidFill>
                          <a:srgbClr val="202124"/>
                        </a:solidFill>
                        <a:latin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91837542"/>
                  </a:ext>
                </a:extLst>
              </a:tr>
              <a:tr h="201831">
                <a:tc>
                  <a:txBody>
                    <a:bodyPr/>
                    <a:lstStyle/>
                    <a:p>
                      <a:r>
                        <a:rPr lang="en-US" sz="1200" b="0" dirty="0">
                          <a:latin typeface="Arial" panose="020B0604020202020204" pitchFamily="34" charset="0"/>
                          <a:cs typeface="Arial" panose="020B0604020202020204" pitchFamily="34" charset="0"/>
                        </a:rPr>
                        <a:t>Alternatives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202124"/>
                          </a:solidFill>
                          <a:latin typeface="arial" panose="020B0604020202020204" pitchFamily="34" charset="0"/>
                        </a:rPr>
                        <a:t>Examples of Graph database software include were </a:t>
                      </a:r>
                      <a:r>
                        <a:rPr lang="en-GB" sz="1200" dirty="0" err="1">
                          <a:solidFill>
                            <a:srgbClr val="202124"/>
                          </a:solidFill>
                          <a:latin typeface="arial" panose="020B0604020202020204" pitchFamily="34" charset="0"/>
                        </a:rPr>
                        <a:t>sharding</a:t>
                      </a:r>
                      <a:r>
                        <a:rPr lang="en-GB" sz="1200" dirty="0">
                          <a:solidFill>
                            <a:srgbClr val="202124"/>
                          </a:solidFill>
                          <a:latin typeface="arial" panose="020B0604020202020204" pitchFamily="34" charset="0"/>
                        </a:rPr>
                        <a:t> is used with popular Neo4j, then you also have other software such as  Polyglot and, </a:t>
                      </a:r>
                      <a:r>
                        <a:rPr lang="en-GB" sz="1200" dirty="0" err="1">
                          <a:solidFill>
                            <a:srgbClr val="202124"/>
                          </a:solidFill>
                          <a:latin typeface="arial" panose="020B0604020202020204" pitchFamily="34" charset="0"/>
                        </a:rPr>
                        <a:t>ArangoDB</a:t>
                      </a:r>
                      <a:r>
                        <a:rPr lang="en-GB" sz="1200" dirty="0">
                          <a:solidFill>
                            <a:srgbClr val="202124"/>
                          </a:solidFill>
                          <a:latin typeface="arial" panose="020B0604020202020204" pitchFamily="34" charset="0"/>
                        </a:rPr>
                        <a:t>, Amazon Neptune, DataStax, </a:t>
                      </a:r>
                      <a:r>
                        <a:rPr lang="en-GB" sz="1200" dirty="0" err="1">
                          <a:solidFill>
                            <a:srgbClr val="202124"/>
                          </a:solidFill>
                          <a:latin typeface="arial" panose="020B0604020202020204" pitchFamily="34" charset="0"/>
                        </a:rPr>
                        <a:t>Dgraph</a:t>
                      </a:r>
                      <a:r>
                        <a:rPr lang="en-GB" sz="1200" dirty="0">
                          <a:solidFill>
                            <a:srgbClr val="202124"/>
                          </a:solidFill>
                          <a:latin typeface="arial" panose="020B0604020202020204" pitchFamily="34" charset="0"/>
                        </a:rPr>
                        <a:t>, </a:t>
                      </a:r>
                      <a:r>
                        <a:rPr lang="en-GB" sz="1200" dirty="0" err="1">
                          <a:solidFill>
                            <a:srgbClr val="202124"/>
                          </a:solidFill>
                          <a:latin typeface="arial" panose="020B0604020202020204" pitchFamily="34" charset="0"/>
                        </a:rPr>
                        <a:t>FlockDB</a:t>
                      </a:r>
                      <a:r>
                        <a:rPr lang="en-GB" sz="1200" dirty="0">
                          <a:solidFill>
                            <a:srgbClr val="202124"/>
                          </a:solidFill>
                          <a:latin typeface="arial" panose="020B0604020202020204" pitchFamily="34" charset="0"/>
                        </a:rPr>
                        <a:t>, </a:t>
                      </a:r>
                      <a:r>
                        <a:rPr lang="en-GB" sz="1200" dirty="0" err="1">
                          <a:solidFill>
                            <a:srgbClr val="202124"/>
                          </a:solidFill>
                          <a:latin typeface="arial" panose="020B0604020202020204" pitchFamily="34" charset="0"/>
                        </a:rPr>
                        <a:t>OrientDB</a:t>
                      </a:r>
                      <a:r>
                        <a:rPr lang="en-GB" sz="1200" dirty="0">
                          <a:solidFill>
                            <a:srgbClr val="202124"/>
                          </a:solidFill>
                          <a:latin typeface="arial" panose="020B0604020202020204" pitchFamily="34" charset="0"/>
                        </a:rPr>
                        <a:t>, Titan.</a:t>
                      </a:r>
                      <a:endParaRPr lang="en-GB" sz="1200" i="0" u="none" strike="noStrike" dirty="0">
                        <a:solidFill>
                          <a:srgbClr val="202124"/>
                        </a:solidFill>
                        <a:effectLst/>
                        <a:latin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26588494"/>
                  </a:ext>
                </a:extLst>
              </a:tr>
              <a:tr h="2018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Arial" panose="020B0604020202020204" pitchFamily="34" charset="0"/>
                          <a:cs typeface="Arial" panose="020B0604020202020204" pitchFamily="34" charset="0"/>
                        </a:rPr>
                        <a:t>Everyday use cases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i="0" u="none" strike="noStrike" dirty="0">
                          <a:solidFill>
                            <a:srgbClr val="202124"/>
                          </a:solidFill>
                          <a:effectLst/>
                          <a:latin typeface="arial" panose="020B0604020202020204" pitchFamily="34" charset="0"/>
                        </a:rPr>
                        <a:t>May include rogue behaviour by bad actors in fraud, </a:t>
                      </a:r>
                      <a:r>
                        <a:rPr lang="en-GB" sz="1200" dirty="0">
                          <a:solidFill>
                            <a:srgbClr val="000000"/>
                          </a:solidFill>
                          <a:latin typeface="Segoe UI" panose="020B0502040204020203" pitchFamily="34" charset="0"/>
                        </a:rPr>
                        <a:t>s</a:t>
                      </a:r>
                      <a:r>
                        <a:rPr lang="en-GB" sz="1200" b="0" i="0" u="none" strike="noStrike" dirty="0">
                          <a:solidFill>
                            <a:srgbClr val="000000"/>
                          </a:solidFill>
                          <a:effectLst/>
                          <a:latin typeface="Segoe UI" panose="020B0502040204020203" pitchFamily="34" charset="0"/>
                        </a:rPr>
                        <a:t>ocial networks and knowledge graphs.</a:t>
                      </a:r>
                      <a:endParaRPr lang="en-GB" sz="1200" i="0" u="none" strike="noStrike" dirty="0">
                        <a:solidFill>
                          <a:srgbClr val="202124"/>
                        </a:solidFill>
                        <a:effectLst/>
                        <a:latin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54394735"/>
                  </a:ext>
                </a:extLst>
              </a:tr>
            </a:tbl>
          </a:graphicData>
        </a:graphic>
      </p:graphicFrame>
      <p:pic>
        <p:nvPicPr>
          <p:cNvPr id="5" name="Picture 4">
            <a:extLst>
              <a:ext uri="{FF2B5EF4-FFF2-40B4-BE49-F238E27FC236}">
                <a16:creationId xmlns:a16="http://schemas.microsoft.com/office/drawing/2014/main" id="{8DCD6E50-231B-991E-8DBC-F1FB4C32589E}"/>
              </a:ext>
            </a:extLst>
          </p:cNvPr>
          <p:cNvPicPr>
            <a:picLocks noChangeAspect="1"/>
          </p:cNvPicPr>
          <p:nvPr/>
        </p:nvPicPr>
        <p:blipFill>
          <a:blip r:embed="rId2"/>
          <a:stretch>
            <a:fillRect/>
          </a:stretch>
        </p:blipFill>
        <p:spPr>
          <a:xfrm>
            <a:off x="5759363" y="200139"/>
            <a:ext cx="2150960" cy="808951"/>
          </a:xfrm>
          <a:prstGeom prst="rect">
            <a:avLst/>
          </a:prstGeom>
        </p:spPr>
      </p:pic>
      <p:pic>
        <p:nvPicPr>
          <p:cNvPr id="6" name="Picture 5">
            <a:extLst>
              <a:ext uri="{FF2B5EF4-FFF2-40B4-BE49-F238E27FC236}">
                <a16:creationId xmlns:a16="http://schemas.microsoft.com/office/drawing/2014/main" id="{484D1199-D4C2-A484-18B9-4AB1BC3AD95E}"/>
              </a:ext>
            </a:extLst>
          </p:cNvPr>
          <p:cNvPicPr>
            <a:picLocks noChangeAspect="1"/>
          </p:cNvPicPr>
          <p:nvPr/>
        </p:nvPicPr>
        <p:blipFill>
          <a:blip r:embed="rId3"/>
          <a:stretch>
            <a:fillRect/>
          </a:stretch>
        </p:blipFill>
        <p:spPr>
          <a:xfrm>
            <a:off x="9775697" y="200138"/>
            <a:ext cx="2240743" cy="808951"/>
          </a:xfrm>
          <a:prstGeom prst="rect">
            <a:avLst/>
          </a:prstGeom>
        </p:spPr>
      </p:pic>
      <p:pic>
        <p:nvPicPr>
          <p:cNvPr id="7" name="Picture 6">
            <a:extLst>
              <a:ext uri="{FF2B5EF4-FFF2-40B4-BE49-F238E27FC236}">
                <a16:creationId xmlns:a16="http://schemas.microsoft.com/office/drawing/2014/main" id="{F7869C6D-1064-1C8C-3A51-47332D294D66}"/>
              </a:ext>
            </a:extLst>
          </p:cNvPr>
          <p:cNvPicPr>
            <a:picLocks noChangeAspect="1"/>
          </p:cNvPicPr>
          <p:nvPr/>
        </p:nvPicPr>
        <p:blipFill>
          <a:blip r:embed="rId4"/>
          <a:stretch>
            <a:fillRect/>
          </a:stretch>
        </p:blipFill>
        <p:spPr>
          <a:xfrm>
            <a:off x="7943537" y="200138"/>
            <a:ext cx="1803050" cy="808951"/>
          </a:xfrm>
          <a:prstGeom prst="rect">
            <a:avLst/>
          </a:prstGeom>
        </p:spPr>
      </p:pic>
      <p:pic>
        <p:nvPicPr>
          <p:cNvPr id="8" name="Picture 7">
            <a:extLst>
              <a:ext uri="{FF2B5EF4-FFF2-40B4-BE49-F238E27FC236}">
                <a16:creationId xmlns:a16="http://schemas.microsoft.com/office/drawing/2014/main" id="{2A7A8CD4-1371-083B-35F6-A14A4D33ECDF}"/>
              </a:ext>
            </a:extLst>
          </p:cNvPr>
          <p:cNvPicPr>
            <a:picLocks noChangeAspect="1"/>
          </p:cNvPicPr>
          <p:nvPr/>
        </p:nvPicPr>
        <p:blipFill>
          <a:blip r:embed="rId5"/>
          <a:stretch>
            <a:fillRect/>
          </a:stretch>
        </p:blipFill>
        <p:spPr>
          <a:xfrm>
            <a:off x="166666" y="3873160"/>
            <a:ext cx="4627019" cy="2995219"/>
          </a:xfrm>
          <a:prstGeom prst="rect">
            <a:avLst/>
          </a:prstGeom>
        </p:spPr>
      </p:pic>
      <p:pic>
        <p:nvPicPr>
          <p:cNvPr id="9" name="Picture 8">
            <a:extLst>
              <a:ext uri="{FF2B5EF4-FFF2-40B4-BE49-F238E27FC236}">
                <a16:creationId xmlns:a16="http://schemas.microsoft.com/office/drawing/2014/main" id="{60AF04C5-EC89-FD8C-9751-E1E0C9BFED91}"/>
              </a:ext>
            </a:extLst>
          </p:cNvPr>
          <p:cNvPicPr>
            <a:picLocks noChangeAspect="1"/>
          </p:cNvPicPr>
          <p:nvPr/>
        </p:nvPicPr>
        <p:blipFill>
          <a:blip r:embed="rId6"/>
          <a:stretch>
            <a:fillRect/>
          </a:stretch>
        </p:blipFill>
        <p:spPr>
          <a:xfrm>
            <a:off x="8986855" y="3958381"/>
            <a:ext cx="3008394" cy="2790763"/>
          </a:xfrm>
          <a:prstGeom prst="rect">
            <a:avLst/>
          </a:prstGeom>
        </p:spPr>
      </p:pic>
      <p:pic>
        <p:nvPicPr>
          <p:cNvPr id="10" name="Picture 9">
            <a:extLst>
              <a:ext uri="{FF2B5EF4-FFF2-40B4-BE49-F238E27FC236}">
                <a16:creationId xmlns:a16="http://schemas.microsoft.com/office/drawing/2014/main" id="{DC0053F2-BC32-C84B-3EAB-A373CA95191C}"/>
              </a:ext>
            </a:extLst>
          </p:cNvPr>
          <p:cNvPicPr>
            <a:picLocks noChangeAspect="1"/>
          </p:cNvPicPr>
          <p:nvPr/>
        </p:nvPicPr>
        <p:blipFill>
          <a:blip r:embed="rId7"/>
          <a:stretch>
            <a:fillRect/>
          </a:stretch>
        </p:blipFill>
        <p:spPr>
          <a:xfrm>
            <a:off x="4601706" y="3958380"/>
            <a:ext cx="4385149" cy="2790763"/>
          </a:xfrm>
          <a:prstGeom prst="rect">
            <a:avLst/>
          </a:prstGeom>
        </p:spPr>
      </p:pic>
    </p:spTree>
    <p:extLst>
      <p:ext uri="{BB962C8B-B14F-4D97-AF65-F5344CB8AC3E}">
        <p14:creationId xmlns:p14="http://schemas.microsoft.com/office/powerpoint/2010/main" val="4008816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EEDDA-4459-83EA-C520-A5A17C94EADF}"/>
              </a:ext>
            </a:extLst>
          </p:cNvPr>
          <p:cNvSpPr>
            <a:spLocks noGrp="1"/>
          </p:cNvSpPr>
          <p:nvPr>
            <p:ph type="title"/>
          </p:nvPr>
        </p:nvSpPr>
        <p:spPr>
          <a:xfrm>
            <a:off x="838200" y="200138"/>
            <a:ext cx="10515600" cy="988546"/>
          </a:xfrm>
        </p:spPr>
        <p:txBody>
          <a:bodyPr>
            <a:normAutofit/>
          </a:bodyPr>
          <a:lstStyle/>
          <a:p>
            <a:r>
              <a:rPr lang="en-GB" dirty="0">
                <a:solidFill>
                  <a:srgbClr val="434343"/>
                </a:solidFill>
                <a:effectLst/>
                <a:latin typeface="Helvetica" pitchFamily="2" charset="0"/>
              </a:rPr>
              <a:t>Document Database</a:t>
            </a:r>
            <a:endParaRPr lang="en-US" dirty="0"/>
          </a:p>
        </p:txBody>
      </p:sp>
      <p:graphicFrame>
        <p:nvGraphicFramePr>
          <p:cNvPr id="4" name="Table 4">
            <a:extLst>
              <a:ext uri="{FF2B5EF4-FFF2-40B4-BE49-F238E27FC236}">
                <a16:creationId xmlns:a16="http://schemas.microsoft.com/office/drawing/2014/main" id="{42B7CB1E-A796-ACE8-2E16-6E8CB1A4B94A}"/>
              </a:ext>
            </a:extLst>
          </p:cNvPr>
          <p:cNvGraphicFramePr>
            <a:graphicFrameLocks noGrp="1"/>
          </p:cNvGraphicFramePr>
          <p:nvPr>
            <p:ph idx="1"/>
            <p:extLst>
              <p:ext uri="{D42A27DB-BD31-4B8C-83A1-F6EECF244321}">
                <p14:modId xmlns:p14="http://schemas.microsoft.com/office/powerpoint/2010/main" val="3010895610"/>
              </p:ext>
            </p:extLst>
          </p:nvPr>
        </p:nvGraphicFramePr>
        <p:xfrm>
          <a:off x="175559" y="908453"/>
          <a:ext cx="11840882" cy="2777312"/>
        </p:xfrm>
        <a:graphic>
          <a:graphicData uri="http://schemas.openxmlformats.org/drawingml/2006/table">
            <a:tbl>
              <a:tblPr firstRow="1" bandRow="1">
                <a:tableStyleId>{5C22544A-7EE6-4342-B048-85BDC9FD1C3A}</a:tableStyleId>
              </a:tblPr>
              <a:tblGrid>
                <a:gridCol w="2892082">
                  <a:extLst>
                    <a:ext uri="{9D8B030D-6E8A-4147-A177-3AD203B41FA5}">
                      <a16:colId xmlns:a16="http://schemas.microsoft.com/office/drawing/2014/main" val="1390553203"/>
                    </a:ext>
                  </a:extLst>
                </a:gridCol>
                <a:gridCol w="8948800">
                  <a:extLst>
                    <a:ext uri="{9D8B030D-6E8A-4147-A177-3AD203B41FA5}">
                      <a16:colId xmlns:a16="http://schemas.microsoft.com/office/drawing/2014/main" val="4123191163"/>
                    </a:ext>
                  </a:extLst>
                </a:gridCol>
              </a:tblGrid>
              <a:tr h="2925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Arial" panose="020B0604020202020204" pitchFamily="34" charset="0"/>
                          <a:cs typeface="Arial" panose="020B060402020202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dk1"/>
                          </a:solidFill>
                          <a:effectLst/>
                          <a:latin typeface="Arial" panose="020B0604020202020204" pitchFamily="34" charset="0"/>
                          <a:ea typeface="+mn-ea"/>
                          <a:cs typeface="Arial" panose="020B0604020202020204" pitchFamily="34" charset="0"/>
                        </a:rPr>
                        <a:t>There is open source software such as Apache Cassandra along with MongoDB and Neo4j are popular.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92816478"/>
                  </a:ext>
                </a:extLst>
              </a:tr>
              <a:tr h="290202">
                <a:tc>
                  <a:txBody>
                    <a:bodyPr/>
                    <a:lstStyle/>
                    <a:p>
                      <a:r>
                        <a:rPr lang="en-US" sz="1200" b="0" dirty="0">
                          <a:latin typeface="Arial" panose="020B0604020202020204" pitchFamily="34" charset="0"/>
                          <a:cs typeface="Arial" panose="020B0604020202020204" pitchFamily="34" charset="0"/>
                        </a:rPr>
                        <a:t>Speed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effectLst/>
                          <a:latin typeface="Arial" panose="020B0604020202020204" pitchFamily="34" charset="0"/>
                          <a:cs typeface="Arial" panose="020B0604020202020204" pitchFamily="34" charset="0"/>
                        </a:rPr>
                        <a:t>Document databases are fast and easy for developers to work with as they have an intuitive data model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3549421"/>
                  </a:ext>
                </a:extLst>
              </a:tr>
              <a:tr h="8461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Arial" panose="020B0604020202020204" pitchFamily="34" charset="0"/>
                          <a:cs typeface="Arial" panose="020B0604020202020204" pitchFamily="34" charset="0"/>
                        </a:rPr>
                        <a:t>Analysis &amp; ETL function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indent="-285750" algn="l">
                        <a:buFont typeface="Arial" panose="020B0604020202020204" pitchFamily="34" charset="0"/>
                        <a:buChar char="•"/>
                      </a:pPr>
                      <a:r>
                        <a:rPr lang="en-US" sz="1200" dirty="0">
                          <a:latin typeface="Arial" panose="020B0604020202020204" pitchFamily="34" charset="0"/>
                          <a:cs typeface="Arial" panose="020B0604020202020204" pitchFamily="34" charset="0"/>
                        </a:rPr>
                        <a:t>Rather than storing data in fixed rows and columns, document databases use flexible documents, which are most popular alternative to relational and tabular databases</a:t>
                      </a:r>
                      <a:r>
                        <a:rPr lang="en-GB" sz="1200" dirty="0">
                          <a:latin typeface="Arial" panose="020B0604020202020204" pitchFamily="34" charset="0"/>
                          <a:cs typeface="Arial" panose="020B0604020202020204" pitchFamily="34" charset="0"/>
                        </a:rPr>
                        <a:t>, </a:t>
                      </a:r>
                      <a:r>
                        <a:rPr lang="en-GB" sz="1200" i="0" u="none" strike="noStrike" dirty="0">
                          <a:solidFill>
                            <a:srgbClr val="202124"/>
                          </a:solidFill>
                          <a:effectLst/>
                          <a:latin typeface="Arial" panose="020B0604020202020204" pitchFamily="34" charset="0"/>
                          <a:cs typeface="Arial" panose="020B0604020202020204" pitchFamily="34" charset="0"/>
                        </a:rPr>
                        <a:t>to store and query data as documents like JSON, BSON, XML etc, </a:t>
                      </a:r>
                      <a:r>
                        <a:rPr lang="en-GB" sz="1200" dirty="0">
                          <a:solidFill>
                            <a:srgbClr val="202124"/>
                          </a:solidFill>
                          <a:latin typeface="Arial" panose="020B0604020202020204" pitchFamily="34" charset="0"/>
                          <a:cs typeface="Arial" panose="020B0604020202020204" pitchFamily="34" charset="0"/>
                        </a:rPr>
                        <a:t>making it easier for </a:t>
                      </a:r>
                      <a:r>
                        <a:rPr lang="en-GB" sz="1200" i="0" u="none" strike="noStrike" dirty="0">
                          <a:solidFill>
                            <a:srgbClr val="202124"/>
                          </a:solidFill>
                          <a:effectLst/>
                          <a:latin typeface="Arial" panose="020B0604020202020204" pitchFamily="34" charset="0"/>
                          <a:cs typeface="Arial" panose="020B0604020202020204" pitchFamily="34" charset="0"/>
                        </a:rPr>
                        <a:t>developers to store and query data in a database by using the same document-model format as their application code.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solidFill>
                            <a:srgbClr val="202124"/>
                          </a:solidFill>
                          <a:latin typeface="Arial" panose="020B0604020202020204" pitchFamily="34" charset="0"/>
                          <a:cs typeface="Arial" panose="020B0604020202020204" pitchFamily="34" charset="0"/>
                        </a:rPr>
                        <a:t>Below is an example of how terminology may differ in Oracle and MongoDB, pros and cons, along with an example.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solidFill>
                            <a:srgbClr val="202124"/>
                          </a:solidFill>
                          <a:latin typeface="Arial" panose="020B0604020202020204" pitchFamily="34" charset="0"/>
                          <a:cs typeface="Arial" panose="020B0604020202020204" pitchFamily="34" charset="0"/>
                        </a:rPr>
                        <a:t>D</a:t>
                      </a:r>
                      <a:r>
                        <a:rPr lang="en-GB" sz="1200" i="0" u="none" strike="noStrike" dirty="0">
                          <a:solidFill>
                            <a:srgbClr val="202124"/>
                          </a:solidFill>
                          <a:effectLst/>
                          <a:latin typeface="Arial" panose="020B0604020202020204" pitchFamily="34" charset="0"/>
                          <a:cs typeface="Arial" panose="020B0604020202020204" pitchFamily="34" charset="0"/>
                        </a:rPr>
                        <a:t>ocument-oriented databases were inspired by </a:t>
                      </a:r>
                      <a:r>
                        <a:rPr lang="en-GB" sz="1200" dirty="0">
                          <a:solidFill>
                            <a:srgbClr val="202124"/>
                          </a:solidFill>
                          <a:latin typeface="Arial" panose="020B0604020202020204" pitchFamily="34" charset="0"/>
                          <a:cs typeface="Arial" panose="020B0604020202020204" pitchFamily="34" charset="0"/>
                        </a:rPr>
                        <a:t>Lotus Notes Storage Facility but now </a:t>
                      </a:r>
                      <a:r>
                        <a:rPr lang="en-GB" sz="1200" i="0" u="none" strike="noStrike" dirty="0">
                          <a:solidFill>
                            <a:srgbClr val="202124"/>
                          </a:solidFill>
                          <a:effectLst/>
                          <a:latin typeface="Arial" panose="020B0604020202020204" pitchFamily="34" charset="0"/>
                          <a:cs typeface="Arial" panose="020B0604020202020204" pitchFamily="34" charset="0"/>
                        </a:rPr>
                        <a:t>include software such as; DynamoDB and </a:t>
                      </a:r>
                      <a:r>
                        <a:rPr lang="en-GB" sz="1200" i="0" u="none" strike="noStrike" dirty="0" err="1">
                          <a:solidFill>
                            <a:srgbClr val="202124"/>
                          </a:solidFill>
                          <a:effectLst/>
                          <a:latin typeface="Arial" panose="020B0604020202020204" pitchFamily="34" charset="0"/>
                          <a:cs typeface="Arial" panose="020B0604020202020204" pitchFamily="34" charset="0"/>
                        </a:rPr>
                        <a:t>CosmosDB</a:t>
                      </a:r>
                      <a:r>
                        <a:rPr lang="en-GB" sz="1200" i="0" u="none" strike="noStrike" dirty="0">
                          <a:solidFill>
                            <a:srgbClr val="202124"/>
                          </a:solidFill>
                          <a:effectLst/>
                          <a:latin typeface="Arial" panose="020B0604020202020204" pitchFamily="34" charset="0"/>
                          <a:cs typeface="Arial" panose="020B0604020202020204" pitchFamily="34" charset="0"/>
                        </a:rPr>
                        <a:t>, Oracle, </a:t>
                      </a:r>
                      <a:r>
                        <a:rPr lang="en-GB" sz="1200" i="0" u="none" strike="noStrike" dirty="0" err="1">
                          <a:solidFill>
                            <a:srgbClr val="202124"/>
                          </a:solidFill>
                          <a:effectLst/>
                          <a:latin typeface="Arial" panose="020B0604020202020204" pitchFamily="34" charset="0"/>
                          <a:cs typeface="Arial" panose="020B0604020202020204" pitchFamily="34" charset="0"/>
                        </a:rPr>
                        <a:t>Terrastore</a:t>
                      </a:r>
                      <a:r>
                        <a:rPr lang="en-GB" sz="1200" i="0" u="none" strike="noStrike" dirty="0">
                          <a:solidFill>
                            <a:srgbClr val="202124"/>
                          </a:solidFill>
                          <a:effectLst/>
                          <a:latin typeface="Arial" panose="020B0604020202020204" pitchFamily="34" charset="0"/>
                          <a:cs typeface="Arial" panose="020B0604020202020204" pitchFamily="34" charset="0"/>
                        </a:rPr>
                        <a:t>,</a:t>
                      </a:r>
                      <a:r>
                        <a:rPr lang="en-GB" sz="1200" dirty="0">
                          <a:solidFill>
                            <a:srgbClr val="202124"/>
                          </a:solidFill>
                          <a:latin typeface="Arial" panose="020B0604020202020204" pitchFamily="34" charset="0"/>
                          <a:cs typeface="Arial" panose="020B0604020202020204" pitchFamily="34" charset="0"/>
                        </a:rPr>
                        <a:t>, </a:t>
                      </a:r>
                      <a:r>
                        <a:rPr lang="en-GB" sz="1200" i="0" u="none" strike="noStrike" dirty="0">
                          <a:solidFill>
                            <a:srgbClr val="202124"/>
                          </a:solidFill>
                          <a:effectLst/>
                          <a:latin typeface="Arial" panose="020B0604020202020204" pitchFamily="34" charset="0"/>
                          <a:cs typeface="Arial" panose="020B0604020202020204" pitchFamily="34" charset="0"/>
                        </a:rPr>
                        <a:t>CouchDB, and MongoDB; which is one of the most popular, that includes features such as full index support, replication and </a:t>
                      </a:r>
                      <a:r>
                        <a:rPr lang="en-GB" sz="1200" i="0" u="none" strike="noStrike" dirty="0" err="1">
                          <a:solidFill>
                            <a:srgbClr val="202124"/>
                          </a:solidFill>
                          <a:effectLst/>
                          <a:latin typeface="Arial" panose="020B0604020202020204" pitchFamily="34" charset="0"/>
                          <a:cs typeface="Arial" panose="020B0604020202020204" pitchFamily="34" charset="0"/>
                        </a:rPr>
                        <a:t>sharding</a:t>
                      </a:r>
                      <a:r>
                        <a:rPr lang="en-GB" sz="1200" dirty="0">
                          <a:solidFill>
                            <a:srgbClr val="202124"/>
                          </a:solidFill>
                          <a:latin typeface="Arial" panose="020B0604020202020204" pitchFamily="34" charset="0"/>
                          <a:cs typeface="Arial" panose="020B0604020202020204" pitchFamily="34" charset="0"/>
                        </a:rPr>
                        <a:t> along with e</a:t>
                      </a:r>
                      <a:r>
                        <a:rPr lang="en-GB" sz="1200" i="0" u="none" strike="noStrike" dirty="0">
                          <a:solidFill>
                            <a:srgbClr val="202124"/>
                          </a:solidFill>
                          <a:effectLst/>
                          <a:latin typeface="Arial" panose="020B0604020202020204" pitchFamily="34" charset="0"/>
                          <a:cs typeface="Arial" panose="020B0604020202020204" pitchFamily="34" charset="0"/>
                        </a:rPr>
                        <a:t>veryday use cases such as </a:t>
                      </a:r>
                      <a:r>
                        <a:rPr lang="en-GB" sz="1200" dirty="0">
                          <a:solidFill>
                            <a:srgbClr val="202124"/>
                          </a:solidFill>
                          <a:latin typeface="Arial" panose="020B0604020202020204" pitchFamily="34" charset="0"/>
                          <a:cs typeface="Arial" panose="020B0604020202020204" pitchFamily="34" charset="0"/>
                        </a:rPr>
                        <a:t>t</a:t>
                      </a:r>
                      <a:r>
                        <a:rPr lang="en-GB" sz="1200" i="0" u="none" strike="noStrike" dirty="0">
                          <a:solidFill>
                            <a:srgbClr val="202124"/>
                          </a:solidFill>
                          <a:effectLst/>
                          <a:latin typeface="Arial" panose="020B0604020202020204" pitchFamily="34" charset="0"/>
                          <a:cs typeface="Arial" panose="020B0604020202020204" pitchFamily="34" charset="0"/>
                        </a:rPr>
                        <a:t>rading platforms, E-commerce platforms, and mobile app development.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91837542"/>
                  </a:ext>
                </a:extLst>
              </a:tr>
              <a:tr h="2018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Arial" panose="020B0604020202020204" pitchFamily="34" charset="0"/>
                          <a:cs typeface="Arial" panose="020B0604020202020204" pitchFamily="34" charset="0"/>
                        </a:rPr>
                        <a:t>Everyday use cases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a:latin typeface="Arial" panose="020B0604020202020204" pitchFamily="34" charset="0"/>
                          <a:cs typeface="Arial" panose="020B0604020202020204" pitchFamily="34" charset="0"/>
                        </a:rPr>
                        <a:t>Due to their flexible schema, document databases can collect and store any data type. So you can create incorporating new content types; such as content which is user-generated like comments, images and videos.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54394735"/>
                  </a:ext>
                </a:extLst>
              </a:tr>
            </a:tbl>
          </a:graphicData>
        </a:graphic>
      </p:graphicFrame>
      <p:pic>
        <p:nvPicPr>
          <p:cNvPr id="3" name="Picture 2">
            <a:extLst>
              <a:ext uri="{FF2B5EF4-FFF2-40B4-BE49-F238E27FC236}">
                <a16:creationId xmlns:a16="http://schemas.microsoft.com/office/drawing/2014/main" id="{564B3CAD-3C70-6BBD-8CCD-8FA4C68141D3}"/>
              </a:ext>
            </a:extLst>
          </p:cNvPr>
          <p:cNvPicPr>
            <a:picLocks noChangeAspect="1"/>
          </p:cNvPicPr>
          <p:nvPr/>
        </p:nvPicPr>
        <p:blipFill>
          <a:blip r:embed="rId2"/>
          <a:stretch>
            <a:fillRect/>
          </a:stretch>
        </p:blipFill>
        <p:spPr>
          <a:xfrm>
            <a:off x="4138245" y="3840673"/>
            <a:ext cx="4459333" cy="2723812"/>
          </a:xfrm>
          <a:prstGeom prst="rect">
            <a:avLst/>
          </a:prstGeom>
        </p:spPr>
      </p:pic>
      <p:pic>
        <p:nvPicPr>
          <p:cNvPr id="5" name="Picture 4">
            <a:extLst>
              <a:ext uri="{FF2B5EF4-FFF2-40B4-BE49-F238E27FC236}">
                <a16:creationId xmlns:a16="http://schemas.microsoft.com/office/drawing/2014/main" id="{ABE29785-8A93-D9B5-4B02-343CFD14A1AC}"/>
              </a:ext>
            </a:extLst>
          </p:cNvPr>
          <p:cNvPicPr>
            <a:picLocks noChangeAspect="1"/>
          </p:cNvPicPr>
          <p:nvPr/>
        </p:nvPicPr>
        <p:blipFill>
          <a:blip r:embed="rId3"/>
          <a:stretch>
            <a:fillRect/>
          </a:stretch>
        </p:blipFill>
        <p:spPr>
          <a:xfrm>
            <a:off x="8693112" y="3777205"/>
            <a:ext cx="3319729" cy="2880657"/>
          </a:xfrm>
          <a:prstGeom prst="rect">
            <a:avLst/>
          </a:prstGeom>
        </p:spPr>
      </p:pic>
      <p:pic>
        <p:nvPicPr>
          <p:cNvPr id="6" name="Picture 5">
            <a:extLst>
              <a:ext uri="{FF2B5EF4-FFF2-40B4-BE49-F238E27FC236}">
                <a16:creationId xmlns:a16="http://schemas.microsoft.com/office/drawing/2014/main" id="{071E043C-E7FF-32F9-A572-0A6C41E82D03}"/>
              </a:ext>
            </a:extLst>
          </p:cNvPr>
          <p:cNvPicPr>
            <a:picLocks noChangeAspect="1"/>
          </p:cNvPicPr>
          <p:nvPr/>
        </p:nvPicPr>
        <p:blipFill>
          <a:blip r:embed="rId4"/>
          <a:stretch>
            <a:fillRect/>
          </a:stretch>
        </p:blipFill>
        <p:spPr>
          <a:xfrm>
            <a:off x="175559" y="3823053"/>
            <a:ext cx="3867150" cy="2667814"/>
          </a:xfrm>
          <a:prstGeom prst="rect">
            <a:avLst/>
          </a:prstGeom>
        </p:spPr>
      </p:pic>
    </p:spTree>
    <p:extLst>
      <p:ext uri="{BB962C8B-B14F-4D97-AF65-F5344CB8AC3E}">
        <p14:creationId xmlns:p14="http://schemas.microsoft.com/office/powerpoint/2010/main" val="4381252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EEDDA-4459-83EA-C520-A5A17C94EADF}"/>
              </a:ext>
            </a:extLst>
          </p:cNvPr>
          <p:cNvSpPr>
            <a:spLocks noGrp="1"/>
          </p:cNvSpPr>
          <p:nvPr>
            <p:ph type="title"/>
          </p:nvPr>
        </p:nvSpPr>
        <p:spPr>
          <a:xfrm>
            <a:off x="838200" y="200138"/>
            <a:ext cx="10515600" cy="988546"/>
          </a:xfrm>
        </p:spPr>
        <p:txBody>
          <a:bodyPr>
            <a:normAutofit/>
          </a:bodyPr>
          <a:lstStyle/>
          <a:p>
            <a:r>
              <a:rPr lang="en-GB" dirty="0">
                <a:solidFill>
                  <a:srgbClr val="434343"/>
                </a:solidFill>
                <a:effectLst/>
                <a:latin typeface="Helvetica" pitchFamily="2" charset="0"/>
              </a:rPr>
              <a:t>Column (or Wide Column) Database</a:t>
            </a:r>
            <a:endParaRPr lang="en-US" dirty="0"/>
          </a:p>
        </p:txBody>
      </p:sp>
      <p:graphicFrame>
        <p:nvGraphicFramePr>
          <p:cNvPr id="4" name="Table 4">
            <a:extLst>
              <a:ext uri="{FF2B5EF4-FFF2-40B4-BE49-F238E27FC236}">
                <a16:creationId xmlns:a16="http://schemas.microsoft.com/office/drawing/2014/main" id="{42B7CB1E-A796-ACE8-2E16-6E8CB1A4B94A}"/>
              </a:ext>
            </a:extLst>
          </p:cNvPr>
          <p:cNvGraphicFramePr>
            <a:graphicFrameLocks noGrp="1"/>
          </p:cNvGraphicFramePr>
          <p:nvPr>
            <p:ph idx="1"/>
            <p:extLst>
              <p:ext uri="{D42A27DB-BD31-4B8C-83A1-F6EECF244321}">
                <p14:modId xmlns:p14="http://schemas.microsoft.com/office/powerpoint/2010/main" val="396580635"/>
              </p:ext>
            </p:extLst>
          </p:nvPr>
        </p:nvGraphicFramePr>
        <p:xfrm>
          <a:off x="175559" y="1236000"/>
          <a:ext cx="11840882" cy="1890662"/>
        </p:xfrm>
        <a:graphic>
          <a:graphicData uri="http://schemas.openxmlformats.org/drawingml/2006/table">
            <a:tbl>
              <a:tblPr firstRow="1" bandRow="1">
                <a:tableStyleId>{5C22544A-7EE6-4342-B048-85BDC9FD1C3A}</a:tableStyleId>
              </a:tblPr>
              <a:tblGrid>
                <a:gridCol w="2892082">
                  <a:extLst>
                    <a:ext uri="{9D8B030D-6E8A-4147-A177-3AD203B41FA5}">
                      <a16:colId xmlns:a16="http://schemas.microsoft.com/office/drawing/2014/main" val="1390553203"/>
                    </a:ext>
                  </a:extLst>
                </a:gridCol>
                <a:gridCol w="8948800">
                  <a:extLst>
                    <a:ext uri="{9D8B030D-6E8A-4147-A177-3AD203B41FA5}">
                      <a16:colId xmlns:a16="http://schemas.microsoft.com/office/drawing/2014/main" val="4123191163"/>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Arial" panose="020B0604020202020204" pitchFamily="34" charset="0"/>
                          <a:cs typeface="Arial" panose="020B060402020202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dk1"/>
                          </a:solidFill>
                          <a:effectLst/>
                          <a:latin typeface="Arial" panose="020B0604020202020204" pitchFamily="34" charset="0"/>
                          <a:ea typeface="+mn-ea"/>
                          <a:cs typeface="Arial" panose="020B0604020202020204" pitchFamily="34" charset="0"/>
                        </a:rPr>
                        <a:t>Open-source software includes Google Cloud, </a:t>
                      </a:r>
                      <a:r>
                        <a:rPr lang="en-GB" sz="1200" b="0" kern="1200" dirty="0" err="1">
                          <a:solidFill>
                            <a:schemeClr val="dk1"/>
                          </a:solidFill>
                          <a:effectLst/>
                          <a:latin typeface="Arial" panose="020B0604020202020204" pitchFamily="34" charset="0"/>
                          <a:ea typeface="+mn-ea"/>
                          <a:cs typeface="Arial" panose="020B0604020202020204" pitchFamily="34" charset="0"/>
                        </a:rPr>
                        <a:t>Hbase</a:t>
                      </a:r>
                      <a:r>
                        <a:rPr lang="en-GB" sz="1200" b="0" kern="1200" dirty="0">
                          <a:solidFill>
                            <a:schemeClr val="dk1"/>
                          </a:solidFill>
                          <a:effectLst/>
                          <a:latin typeface="Arial" panose="020B0604020202020204" pitchFamily="34" charset="0"/>
                          <a:ea typeface="+mn-ea"/>
                          <a:cs typeface="Arial" panose="020B0604020202020204" pitchFamily="34" charset="0"/>
                        </a:rPr>
                        <a:t>, Snowflake, Amazon Redshift, MariaDB, Druid, Vertica and </a:t>
                      </a:r>
                      <a:r>
                        <a:rPr lang="en-GB" sz="1200" b="0" kern="1200" dirty="0" err="1">
                          <a:solidFill>
                            <a:schemeClr val="dk1"/>
                          </a:solidFill>
                          <a:effectLst/>
                          <a:latin typeface="Arial" panose="020B0604020202020204" pitchFamily="34" charset="0"/>
                          <a:ea typeface="+mn-ea"/>
                          <a:cs typeface="Arial" panose="020B0604020202020204" pitchFamily="34" charset="0"/>
                        </a:rPr>
                        <a:t>Rockset</a:t>
                      </a:r>
                      <a:r>
                        <a:rPr lang="en-GB" sz="1200" b="0" kern="1200" dirty="0">
                          <a:solidFill>
                            <a:schemeClr val="dk1"/>
                          </a:solidFill>
                          <a:effectLst/>
                          <a:latin typeface="Arial" panose="020B0604020202020204" pitchFamily="34" charset="0"/>
                          <a:ea typeface="+mn-ea"/>
                          <a:cs typeface="Arial" panose="020B0604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92816478"/>
                  </a:ext>
                </a:extLst>
              </a:tr>
              <a:tr h="336182">
                <a:tc>
                  <a:txBody>
                    <a:bodyPr/>
                    <a:lstStyle/>
                    <a:p>
                      <a:r>
                        <a:rPr lang="en-US" sz="1200" b="0" dirty="0">
                          <a:latin typeface="Arial" panose="020B0604020202020204" pitchFamily="34" charset="0"/>
                          <a:cs typeface="Arial" panose="020B0604020202020204" pitchFamily="34" charset="0"/>
                        </a:rPr>
                        <a:t>Speed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a:latin typeface="Arial" panose="020B0604020202020204" pitchFamily="34" charset="0"/>
                          <a:cs typeface="Arial" panose="020B0604020202020204" pitchFamily="34" charset="0"/>
                        </a:rPr>
                        <a:t>They have faster query times, m</a:t>
                      </a:r>
                      <a:r>
                        <a:rPr lang="en-GB" sz="1200" b="0">
                          <a:effectLst/>
                          <a:latin typeface="Arial" panose="020B0604020202020204" pitchFamily="34" charset="0"/>
                          <a:cs typeface="Arial" panose="020B0604020202020204" pitchFamily="34" charset="0"/>
                        </a:rPr>
                        <a:t>aintaining </a:t>
                      </a:r>
                      <a:r>
                        <a:rPr lang="en-GB" sz="1200" b="0" dirty="0">
                          <a:effectLst/>
                          <a:latin typeface="Arial" panose="020B0604020202020204" pitchFamily="34" charset="0"/>
                          <a:cs typeface="Arial" panose="020B0604020202020204" pitchFamily="34" charset="0"/>
                        </a:rPr>
                        <a:t>speed </a:t>
                      </a:r>
                      <a:r>
                        <a:rPr lang="en-GB" sz="1200" b="0">
                          <a:effectLst/>
                          <a:latin typeface="Arial" panose="020B0604020202020204" pitchFamily="34" charset="0"/>
                          <a:cs typeface="Arial" panose="020B0604020202020204" pitchFamily="34" charset="0"/>
                        </a:rPr>
                        <a:t>and agility as they go straight to a field when detailed row information is needed.</a:t>
                      </a:r>
                      <a:endParaRPr lang="en-GB" sz="1200" b="0" dirty="0">
                        <a:effectLst/>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3549421"/>
                  </a:ext>
                </a:extLst>
              </a:tr>
              <a:tr h="7585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Arial" panose="020B0604020202020204" pitchFamily="34" charset="0"/>
                          <a:cs typeface="Arial" panose="020B0604020202020204" pitchFamily="34" charset="0"/>
                        </a:rPr>
                        <a:t>Analysis &amp; ETL function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lang="en-GB" sz="1200" dirty="0">
                          <a:latin typeface="Arial" panose="020B0604020202020204" pitchFamily="34" charset="0"/>
                          <a:cs typeface="Arial" panose="020B0604020202020204" pitchFamily="34" charset="0"/>
                        </a:rPr>
                        <a:t>A wide-column database is a NoSQL database that organizes data storage into flexible columns that can be spread across multiple servers or database nodes, using multi-dimensional mapping to reference data by column, row, and timestamp.</a:t>
                      </a:r>
                    </a:p>
                    <a:p>
                      <a:pPr marL="171450" indent="-171450">
                        <a:buFont typeface="Arial" panose="020B0604020202020204" pitchFamily="34" charset="0"/>
                        <a:buChar char="•"/>
                      </a:pPr>
                      <a:r>
                        <a:rPr lang="en-GB" sz="1200" i="0" u="none" strike="noStrike" dirty="0">
                          <a:effectLst/>
                          <a:latin typeface="Arial" panose="020B0604020202020204" pitchFamily="34" charset="0"/>
                          <a:cs typeface="Arial" panose="020B0604020202020204" pitchFamily="34" charset="0"/>
                        </a:rPr>
                        <a:t>Examples of column-based NoSQL databases include </a:t>
                      </a:r>
                      <a:r>
                        <a:rPr lang="en-GB" sz="1200" dirty="0">
                          <a:effectLst/>
                          <a:latin typeface="Arial" panose="020B0604020202020204" pitchFamily="34" charset="0"/>
                          <a:cs typeface="Arial" panose="020B0604020202020204" pitchFamily="34" charset="0"/>
                        </a:rPr>
                        <a:t>Amazon </a:t>
                      </a:r>
                      <a:r>
                        <a:rPr lang="en-GB" sz="1200" dirty="0" err="1">
                          <a:effectLst/>
                          <a:latin typeface="Arial" panose="020B0604020202020204" pitchFamily="34" charset="0"/>
                          <a:cs typeface="Arial" panose="020B0604020202020204" pitchFamily="34" charset="0"/>
                        </a:rPr>
                        <a:t>SimpleDB</a:t>
                      </a:r>
                      <a:r>
                        <a:rPr lang="en-GB" sz="1200" dirty="0">
                          <a:effectLst/>
                          <a:latin typeface="Arial" panose="020B0604020202020204" pitchFamily="34" charset="0"/>
                          <a:cs typeface="Arial" panose="020B0604020202020204" pitchFamily="34" charset="0"/>
                        </a:rPr>
                        <a:t> </a:t>
                      </a:r>
                      <a:r>
                        <a:rPr lang="en-GB" sz="1200" dirty="0">
                          <a:latin typeface="Arial" panose="020B0604020202020204" pitchFamily="34" charset="0"/>
                          <a:cs typeface="Arial" panose="020B0604020202020204" pitchFamily="34" charset="0"/>
                        </a:rPr>
                        <a:t> </a:t>
                      </a:r>
                      <a:r>
                        <a:rPr lang="en-GB" sz="1200" i="0" u="none" strike="noStrike" dirty="0">
                          <a:effectLst/>
                          <a:latin typeface="Arial" panose="020B0604020202020204" pitchFamily="34" charset="0"/>
                          <a:cs typeface="Arial" panose="020B0604020202020204" pitchFamily="34" charset="0"/>
                        </a:rPr>
                        <a:t>Cassandra, HBase, and </a:t>
                      </a:r>
                      <a:r>
                        <a:rPr lang="en-GB" sz="1200" i="0" u="none" strike="noStrike" dirty="0" err="1">
                          <a:effectLst/>
                          <a:latin typeface="Arial" panose="020B0604020202020204" pitchFamily="34" charset="0"/>
                          <a:cs typeface="Arial" panose="020B0604020202020204" pitchFamily="34" charset="0"/>
                        </a:rPr>
                        <a:t>Hypertable</a:t>
                      </a:r>
                      <a:r>
                        <a:rPr lang="en-GB" sz="1200" i="0" u="none" strike="noStrike" dirty="0">
                          <a:effectLst/>
                          <a:latin typeface="Arial" panose="020B0604020202020204" pitchFamily="34" charset="0"/>
                          <a:cs typeface="Arial" panose="020B0604020202020204" pitchFamily="34" charset="0"/>
                        </a:rPr>
                        <a:t>.</a:t>
                      </a:r>
                    </a:p>
                    <a:p>
                      <a:pPr marL="171450" indent="-171450">
                        <a:buFont typeface="Arial" panose="020B0604020202020204" pitchFamily="34" charset="0"/>
                        <a:buChar char="•"/>
                      </a:pPr>
                      <a:r>
                        <a:rPr lang="en-GB" sz="1200" dirty="0">
                          <a:latin typeface="Arial" panose="020B0604020202020204" pitchFamily="34" charset="0"/>
                          <a:ea typeface="Calibri" panose="020F0502020204030204" pitchFamily="34" charset="0"/>
                          <a:cs typeface="Arial" panose="020B0604020202020204" pitchFamily="34" charset="0"/>
                        </a:rPr>
                        <a:t>Below is an example of how a normal RMDBS(Relational Data Base Management System) compares to a Column-Family Store on a system like Cassandra, which has a similar query language as SQL but is called CQL(Cassandra query language).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91837542"/>
                  </a:ext>
                </a:extLst>
              </a:tr>
              <a:tr h="2018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Arial" panose="020B0604020202020204" pitchFamily="34" charset="0"/>
                          <a:cs typeface="Arial" panose="020B0604020202020204" pitchFamily="34" charset="0"/>
                        </a:rPr>
                        <a:t>Everyday use cases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a:latin typeface="Arial" panose="020B0604020202020204" pitchFamily="34" charset="0"/>
                          <a:cs typeface="Arial" panose="020B0604020202020204" pitchFamily="34" charset="0"/>
                        </a:rPr>
                        <a:t>With the use of distributed clusters they are designed to scale out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54394735"/>
                  </a:ext>
                </a:extLst>
              </a:tr>
            </a:tbl>
          </a:graphicData>
        </a:graphic>
      </p:graphicFrame>
      <p:pic>
        <p:nvPicPr>
          <p:cNvPr id="3" name="Picture 2">
            <a:extLst>
              <a:ext uri="{FF2B5EF4-FFF2-40B4-BE49-F238E27FC236}">
                <a16:creationId xmlns:a16="http://schemas.microsoft.com/office/drawing/2014/main" id="{C0A0BBEB-C319-0CF3-8F28-ACD75C1A6FF0}"/>
              </a:ext>
            </a:extLst>
          </p:cNvPr>
          <p:cNvPicPr>
            <a:picLocks noChangeAspect="1"/>
          </p:cNvPicPr>
          <p:nvPr/>
        </p:nvPicPr>
        <p:blipFill>
          <a:blip r:embed="rId2"/>
          <a:stretch>
            <a:fillRect/>
          </a:stretch>
        </p:blipFill>
        <p:spPr>
          <a:xfrm>
            <a:off x="4872251" y="3256032"/>
            <a:ext cx="3836397" cy="3401829"/>
          </a:xfrm>
          <a:prstGeom prst="rect">
            <a:avLst/>
          </a:prstGeom>
        </p:spPr>
      </p:pic>
      <p:pic>
        <p:nvPicPr>
          <p:cNvPr id="5" name="Picture 4">
            <a:extLst>
              <a:ext uri="{FF2B5EF4-FFF2-40B4-BE49-F238E27FC236}">
                <a16:creationId xmlns:a16="http://schemas.microsoft.com/office/drawing/2014/main" id="{27A5AC08-2C2E-FE7B-57C6-DA5E88606E2F}"/>
              </a:ext>
            </a:extLst>
          </p:cNvPr>
          <p:cNvPicPr>
            <a:picLocks noChangeAspect="1"/>
          </p:cNvPicPr>
          <p:nvPr/>
        </p:nvPicPr>
        <p:blipFill>
          <a:blip r:embed="rId3"/>
          <a:stretch>
            <a:fillRect/>
          </a:stretch>
        </p:blipFill>
        <p:spPr>
          <a:xfrm>
            <a:off x="175559" y="3256910"/>
            <a:ext cx="4696692" cy="3401829"/>
          </a:xfrm>
          <a:prstGeom prst="rect">
            <a:avLst/>
          </a:prstGeom>
        </p:spPr>
      </p:pic>
      <p:pic>
        <p:nvPicPr>
          <p:cNvPr id="6" name="Picture 5">
            <a:extLst>
              <a:ext uri="{FF2B5EF4-FFF2-40B4-BE49-F238E27FC236}">
                <a16:creationId xmlns:a16="http://schemas.microsoft.com/office/drawing/2014/main" id="{48B793A2-A012-F526-2DE2-C94CDEEDA4A1}"/>
              </a:ext>
            </a:extLst>
          </p:cNvPr>
          <p:cNvPicPr>
            <a:picLocks noChangeAspect="1"/>
          </p:cNvPicPr>
          <p:nvPr/>
        </p:nvPicPr>
        <p:blipFill>
          <a:blip r:embed="rId4"/>
          <a:stretch>
            <a:fillRect/>
          </a:stretch>
        </p:blipFill>
        <p:spPr>
          <a:xfrm>
            <a:off x="8708648" y="3209595"/>
            <a:ext cx="3307793" cy="3466206"/>
          </a:xfrm>
          <a:prstGeom prst="rect">
            <a:avLst/>
          </a:prstGeom>
        </p:spPr>
      </p:pic>
    </p:spTree>
    <p:extLst>
      <p:ext uri="{BB962C8B-B14F-4D97-AF65-F5344CB8AC3E}">
        <p14:creationId xmlns:p14="http://schemas.microsoft.com/office/powerpoint/2010/main" val="3180816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EEDDA-4459-83EA-C520-A5A17C94EADF}"/>
              </a:ext>
            </a:extLst>
          </p:cNvPr>
          <p:cNvSpPr>
            <a:spLocks noGrp="1"/>
          </p:cNvSpPr>
          <p:nvPr>
            <p:ph type="title"/>
          </p:nvPr>
        </p:nvSpPr>
        <p:spPr>
          <a:xfrm>
            <a:off x="838200" y="200138"/>
            <a:ext cx="10515600" cy="988546"/>
          </a:xfrm>
        </p:spPr>
        <p:txBody>
          <a:bodyPr>
            <a:normAutofit/>
          </a:bodyPr>
          <a:lstStyle/>
          <a:p>
            <a:r>
              <a:rPr lang="en-GB" dirty="0">
                <a:solidFill>
                  <a:srgbClr val="434343"/>
                </a:solidFill>
                <a:effectLst/>
                <a:latin typeface="Helvetica" pitchFamily="2" charset="0"/>
              </a:rPr>
              <a:t>Column-Family Stores</a:t>
            </a:r>
            <a:endParaRPr lang="en-US" dirty="0"/>
          </a:p>
        </p:txBody>
      </p:sp>
      <p:graphicFrame>
        <p:nvGraphicFramePr>
          <p:cNvPr id="4" name="Table 4">
            <a:extLst>
              <a:ext uri="{FF2B5EF4-FFF2-40B4-BE49-F238E27FC236}">
                <a16:creationId xmlns:a16="http://schemas.microsoft.com/office/drawing/2014/main" id="{42B7CB1E-A796-ACE8-2E16-6E8CB1A4B94A}"/>
              </a:ext>
            </a:extLst>
          </p:cNvPr>
          <p:cNvGraphicFramePr>
            <a:graphicFrameLocks noGrp="1"/>
          </p:cNvGraphicFramePr>
          <p:nvPr>
            <p:ph idx="1"/>
            <p:extLst>
              <p:ext uri="{D42A27DB-BD31-4B8C-83A1-F6EECF244321}">
                <p14:modId xmlns:p14="http://schemas.microsoft.com/office/powerpoint/2010/main" val="3090589980"/>
              </p:ext>
            </p:extLst>
          </p:nvPr>
        </p:nvGraphicFramePr>
        <p:xfrm>
          <a:off x="203163" y="988534"/>
          <a:ext cx="11840882" cy="2396021"/>
        </p:xfrm>
        <a:graphic>
          <a:graphicData uri="http://schemas.openxmlformats.org/drawingml/2006/table">
            <a:tbl>
              <a:tblPr firstRow="1" bandRow="1">
                <a:tableStyleId>{5C22544A-7EE6-4342-B048-85BDC9FD1C3A}</a:tableStyleId>
              </a:tblPr>
              <a:tblGrid>
                <a:gridCol w="2892082">
                  <a:extLst>
                    <a:ext uri="{9D8B030D-6E8A-4147-A177-3AD203B41FA5}">
                      <a16:colId xmlns:a16="http://schemas.microsoft.com/office/drawing/2014/main" val="1390553203"/>
                    </a:ext>
                  </a:extLst>
                </a:gridCol>
                <a:gridCol w="8948800">
                  <a:extLst>
                    <a:ext uri="{9D8B030D-6E8A-4147-A177-3AD203B41FA5}">
                      <a16:colId xmlns:a16="http://schemas.microsoft.com/office/drawing/2014/main" val="4123191163"/>
                    </a:ext>
                  </a:extLst>
                </a:gridCol>
              </a:tblGrid>
              <a:tr h="2633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Arial" panose="020B0604020202020204" pitchFamily="34" charset="0"/>
                          <a:cs typeface="Arial" panose="020B060402020202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dk1"/>
                          </a:solidFill>
                          <a:effectLst/>
                          <a:latin typeface="Arial" panose="020B0604020202020204" pitchFamily="34" charset="0"/>
                          <a:ea typeface="+mn-ea"/>
                          <a:cs typeface="Arial" panose="020B0604020202020204" pitchFamily="34" charset="0"/>
                        </a:rPr>
                        <a:t>Open source databases such as Apache Cassandra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92816478"/>
                  </a:ext>
                </a:extLst>
              </a:tr>
              <a:tr h="281754">
                <a:tc>
                  <a:txBody>
                    <a:bodyPr/>
                    <a:lstStyle/>
                    <a:p>
                      <a:r>
                        <a:rPr lang="en-US" sz="1200" b="0" dirty="0">
                          <a:latin typeface="Arial" panose="020B0604020202020204" pitchFamily="34" charset="0"/>
                          <a:cs typeface="Arial" panose="020B0604020202020204" pitchFamily="34" charset="0"/>
                        </a:rPr>
                        <a:t>Speed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effectLst/>
                          <a:latin typeface="Arial" panose="020B0604020202020204" pitchFamily="34" charset="0"/>
                          <a:cs typeface="Arial" panose="020B0604020202020204" pitchFamily="34" charset="0"/>
                        </a:rPr>
                        <a:t>As column families group columns as a table stored as a single key-value pair, reducing the keys stored in the key-value store resulting in an improved performance involving operations such as INSERT , UPDATE , and DELETE.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3549421"/>
                  </a:ext>
                </a:extLst>
              </a:tr>
              <a:tr h="10244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Arial" panose="020B0604020202020204" pitchFamily="34" charset="0"/>
                          <a:cs typeface="Arial" panose="020B0604020202020204" pitchFamily="34" charset="0"/>
                        </a:rPr>
                        <a:t>Analysis &amp; ETL function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342900" lvl="0" indent="-342900">
                        <a:buFont typeface="Arial" panose="020B0604020202020204" pitchFamily="34" charset="0"/>
                        <a:buChar char="•"/>
                        <a:tabLst>
                          <a:tab pos="457200" algn="l"/>
                        </a:tabLst>
                      </a:pPr>
                      <a:r>
                        <a:rPr lang="en-GB" sz="1200" dirty="0">
                          <a:effectLst/>
                          <a:latin typeface="Arial" panose="020B0604020202020204" pitchFamily="34" charset="0"/>
                          <a:ea typeface="Calibri" panose="020F0502020204030204" pitchFamily="34" charset="0"/>
                          <a:cs typeface="Arial" panose="020B0604020202020204" pitchFamily="34" charset="0"/>
                        </a:rPr>
                        <a:t>Permits storing data with keys mapped to values grouped into multiple-column families, which is ideal for event logging.</a:t>
                      </a:r>
                    </a:p>
                    <a:p>
                      <a:pPr marL="342900" lvl="0" indent="-342900">
                        <a:buFont typeface="Arial" panose="020B0604020202020204" pitchFamily="34" charset="0"/>
                        <a:buChar char="•"/>
                        <a:tabLst>
                          <a:tab pos="457200" algn="l"/>
                        </a:tabLst>
                      </a:pPr>
                      <a:r>
                        <a:rPr lang="en-GB" sz="1200" dirty="0">
                          <a:latin typeface="Arial" panose="020B0604020202020204" pitchFamily="34" charset="0"/>
                          <a:ea typeface="Calibri" panose="020F0502020204030204" pitchFamily="34" charset="0"/>
                          <a:cs typeface="Arial" panose="020B0604020202020204" pitchFamily="34" charset="0"/>
                        </a:rPr>
                        <a:t>E</a:t>
                      </a:r>
                      <a:r>
                        <a:rPr lang="en-GB" sz="1200" dirty="0">
                          <a:effectLst/>
                          <a:latin typeface="Arial" panose="020B0604020202020204" pitchFamily="34" charset="0"/>
                          <a:ea typeface="Calibri" panose="020F0502020204030204" pitchFamily="34" charset="0"/>
                          <a:cs typeface="Arial" panose="020B0604020202020204" pitchFamily="34" charset="0"/>
                        </a:rPr>
                        <a:t>very family represents a map or cluster of data known as a </a:t>
                      </a:r>
                      <a:r>
                        <a:rPr lang="en-GB" sz="1200" dirty="0">
                          <a:effectLst/>
                          <a:latin typeface="Arial" panose="020B0604020202020204" pitchFamily="34" charset="0"/>
                          <a:cs typeface="Arial" panose="020B0604020202020204" pitchFamily="34" charset="0"/>
                        </a:rPr>
                        <a:t>standard column family, then when we have a column of these, its known as a super column, if we have a map of these, it is known as a super column family.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tab pos="457200" algn="l"/>
                        </a:tabLst>
                        <a:defRPr/>
                      </a:pPr>
                      <a:r>
                        <a:rPr lang="en-GB" sz="1200" dirty="0">
                          <a:effectLst/>
                          <a:latin typeface="Arial" panose="020B0604020202020204" pitchFamily="34" charset="0"/>
                          <a:ea typeface="Calibri" panose="020F0502020204030204" pitchFamily="34" charset="0"/>
                          <a:cs typeface="Arial" panose="020B0604020202020204" pitchFamily="34" charset="0"/>
                        </a:rPr>
                        <a:t>Column orientated bases include MariaDB, </a:t>
                      </a:r>
                      <a:r>
                        <a:rPr lang="en-GB" sz="1200" dirty="0" err="1">
                          <a:effectLst/>
                          <a:latin typeface="Arial" panose="020B0604020202020204" pitchFamily="34" charset="0"/>
                          <a:ea typeface="Calibri" panose="020F0502020204030204" pitchFamily="34" charset="0"/>
                          <a:cs typeface="Arial" panose="020B0604020202020204" pitchFamily="34" charset="0"/>
                        </a:rPr>
                        <a:t>CrateDB</a:t>
                      </a:r>
                      <a:r>
                        <a:rPr lang="en-GB" sz="1200" dirty="0">
                          <a:effectLst/>
                          <a:latin typeface="Arial" panose="020B0604020202020204" pitchFamily="34" charset="0"/>
                          <a:ea typeface="Calibri" panose="020F0502020204030204" pitchFamily="34" charset="0"/>
                          <a:cs typeface="Arial" panose="020B0604020202020204" pitchFamily="34" charset="0"/>
                        </a:rPr>
                        <a:t>, </a:t>
                      </a:r>
                      <a:r>
                        <a:rPr lang="en-GB" sz="1200" dirty="0" err="1">
                          <a:effectLst/>
                          <a:latin typeface="Arial" panose="020B0604020202020204" pitchFamily="34" charset="0"/>
                          <a:ea typeface="Calibri" panose="020F0502020204030204" pitchFamily="34" charset="0"/>
                          <a:cs typeface="Arial" panose="020B0604020202020204" pitchFamily="34" charset="0"/>
                        </a:rPr>
                        <a:t>ClickHouse</a:t>
                      </a:r>
                      <a:r>
                        <a:rPr lang="en-GB" sz="1200" dirty="0">
                          <a:effectLst/>
                          <a:latin typeface="Arial" panose="020B0604020202020204" pitchFamily="34" charset="0"/>
                          <a:ea typeface="Calibri" panose="020F0502020204030204" pitchFamily="34" charset="0"/>
                          <a:cs typeface="Arial" panose="020B0604020202020204" pitchFamily="34" charset="0"/>
                        </a:rPr>
                        <a:t>, Greenplum Database, Apache </a:t>
                      </a:r>
                      <a:r>
                        <a:rPr lang="en-GB" sz="1200" dirty="0" err="1">
                          <a:effectLst/>
                          <a:latin typeface="Arial" panose="020B0604020202020204" pitchFamily="34" charset="0"/>
                          <a:ea typeface="Calibri" panose="020F0502020204030204" pitchFamily="34" charset="0"/>
                          <a:cs typeface="Arial" panose="020B0604020202020204" pitchFamily="34" charset="0"/>
                        </a:rPr>
                        <a:t>Hbase</a:t>
                      </a:r>
                      <a:r>
                        <a:rPr lang="en-GB" sz="1200" dirty="0">
                          <a:effectLst/>
                          <a:latin typeface="Arial" panose="020B0604020202020204" pitchFamily="34" charset="0"/>
                          <a:ea typeface="Calibri" panose="020F0502020204030204" pitchFamily="34" charset="0"/>
                          <a:cs typeface="Arial" panose="020B0604020202020204" pitchFamily="34" charset="0"/>
                        </a:rPr>
                        <a:t>, Apache Kudu, Apache Parquet, </a:t>
                      </a:r>
                      <a:r>
                        <a:rPr lang="en-GB" sz="1200" dirty="0" err="1">
                          <a:effectLst/>
                          <a:latin typeface="Arial" panose="020B0604020202020204" pitchFamily="34" charset="0"/>
                          <a:ea typeface="Calibri" panose="020F0502020204030204" pitchFamily="34" charset="0"/>
                          <a:cs typeface="Arial" panose="020B0604020202020204" pitchFamily="34" charset="0"/>
                        </a:rPr>
                        <a:t>Hypertable</a:t>
                      </a:r>
                      <a:r>
                        <a:rPr lang="en-GB" sz="1200" dirty="0">
                          <a:effectLst/>
                          <a:latin typeface="Arial" panose="020B0604020202020204" pitchFamily="34" charset="0"/>
                          <a:ea typeface="Calibri" panose="020F0502020204030204" pitchFamily="34" charset="0"/>
                          <a:cs typeface="Arial" panose="020B0604020202020204" pitchFamily="34" charset="0"/>
                        </a:rPr>
                        <a:t>, </a:t>
                      </a:r>
                      <a:r>
                        <a:rPr lang="en-GB" sz="1200" dirty="0" err="1">
                          <a:effectLst/>
                          <a:latin typeface="Arial" panose="020B0604020202020204" pitchFamily="34" charset="0"/>
                          <a:ea typeface="Calibri" panose="020F0502020204030204" pitchFamily="34" charset="0"/>
                          <a:cs typeface="Arial" panose="020B0604020202020204" pitchFamily="34" charset="0"/>
                        </a:rPr>
                        <a:t>MonetDB</a:t>
                      </a:r>
                      <a:endParaRPr lang="en-GB" sz="1200" dirty="0">
                        <a:effectLst/>
                        <a:latin typeface="Arial" panose="020B0604020202020204" pitchFamily="34" charset="0"/>
                        <a:ea typeface="Calibri" panose="020F050202020403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91837542"/>
                  </a:ext>
                </a:extLst>
              </a:tr>
              <a:tr h="2018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Arial" panose="020B0604020202020204" pitchFamily="34" charset="0"/>
                          <a:cs typeface="Arial" panose="020B0604020202020204" pitchFamily="34" charset="0"/>
                        </a:rPr>
                        <a:t>Everyday use cases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effectLst/>
                          <a:latin typeface="Arial" panose="020B0604020202020204" pitchFamily="34" charset="0"/>
                          <a:cs typeface="Arial" panose="020B0604020202020204" pitchFamily="34" charset="0"/>
                        </a:rPr>
                        <a:t>Applications that require: the ability to be always writable to the database, are geo-located over multiple data centres; tolerating inconsistency short-term duplicates and applications with dynamic </a:t>
                      </a:r>
                      <a:r>
                        <a:rPr lang="en-GB" sz="1200" b="0" dirty="0" err="1">
                          <a:effectLst/>
                          <a:latin typeface="Arial" panose="020B0604020202020204" pitchFamily="34" charset="0"/>
                          <a:cs typeface="Arial" panose="020B0604020202020204" pitchFamily="34" charset="0"/>
                        </a:rPr>
                        <a:t>fields.They</a:t>
                      </a:r>
                      <a:r>
                        <a:rPr lang="en-GB" sz="1200" b="0" dirty="0">
                          <a:effectLst/>
                          <a:latin typeface="Arial" panose="020B0604020202020204" pitchFamily="34" charset="0"/>
                          <a:cs typeface="Arial" panose="020B0604020202020204" pitchFamily="34" charset="0"/>
                        </a:rPr>
                        <a:t> are very scalable suited for massively parallel processing (MPP), which could mean data spread over a cluster of thousands of machines, as its fast to load and query.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54394735"/>
                  </a:ext>
                </a:extLst>
              </a:tr>
            </a:tbl>
          </a:graphicData>
        </a:graphic>
      </p:graphicFrame>
      <p:pic>
        <p:nvPicPr>
          <p:cNvPr id="3" name="Picture 2">
            <a:extLst>
              <a:ext uri="{FF2B5EF4-FFF2-40B4-BE49-F238E27FC236}">
                <a16:creationId xmlns:a16="http://schemas.microsoft.com/office/drawing/2014/main" id="{723F44E9-976E-D9F4-1064-79B1117E9040}"/>
              </a:ext>
            </a:extLst>
          </p:cNvPr>
          <p:cNvPicPr>
            <a:picLocks noChangeAspect="1"/>
          </p:cNvPicPr>
          <p:nvPr/>
        </p:nvPicPr>
        <p:blipFill>
          <a:blip r:embed="rId2"/>
          <a:stretch>
            <a:fillRect/>
          </a:stretch>
        </p:blipFill>
        <p:spPr>
          <a:xfrm>
            <a:off x="175558" y="3618920"/>
            <a:ext cx="5659185" cy="3298467"/>
          </a:xfrm>
          <a:prstGeom prst="rect">
            <a:avLst/>
          </a:prstGeom>
        </p:spPr>
      </p:pic>
      <p:pic>
        <p:nvPicPr>
          <p:cNvPr id="5" name="Picture 4">
            <a:extLst>
              <a:ext uri="{FF2B5EF4-FFF2-40B4-BE49-F238E27FC236}">
                <a16:creationId xmlns:a16="http://schemas.microsoft.com/office/drawing/2014/main" id="{46198BC4-42B1-651E-43F8-852D661588E9}"/>
              </a:ext>
            </a:extLst>
          </p:cNvPr>
          <p:cNvPicPr>
            <a:picLocks noChangeAspect="1"/>
          </p:cNvPicPr>
          <p:nvPr/>
        </p:nvPicPr>
        <p:blipFill>
          <a:blip r:embed="rId3"/>
          <a:stretch>
            <a:fillRect/>
          </a:stretch>
        </p:blipFill>
        <p:spPr>
          <a:xfrm>
            <a:off x="5513696" y="3595566"/>
            <a:ext cx="6530349" cy="3298467"/>
          </a:xfrm>
          <a:prstGeom prst="rect">
            <a:avLst/>
          </a:prstGeom>
        </p:spPr>
      </p:pic>
    </p:spTree>
    <p:extLst>
      <p:ext uri="{BB962C8B-B14F-4D97-AF65-F5344CB8AC3E}">
        <p14:creationId xmlns:p14="http://schemas.microsoft.com/office/powerpoint/2010/main" val="10224729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EEDDA-4459-83EA-C520-A5A17C94EADF}"/>
              </a:ext>
            </a:extLst>
          </p:cNvPr>
          <p:cNvSpPr>
            <a:spLocks noGrp="1"/>
          </p:cNvSpPr>
          <p:nvPr>
            <p:ph type="title"/>
          </p:nvPr>
        </p:nvSpPr>
        <p:spPr>
          <a:xfrm>
            <a:off x="838200" y="200138"/>
            <a:ext cx="10515600" cy="988546"/>
          </a:xfrm>
        </p:spPr>
        <p:txBody>
          <a:bodyPr>
            <a:normAutofit/>
          </a:bodyPr>
          <a:lstStyle/>
          <a:p>
            <a:r>
              <a:rPr lang="en-US" dirty="0"/>
              <a:t>Key value store</a:t>
            </a:r>
          </a:p>
        </p:txBody>
      </p:sp>
      <p:graphicFrame>
        <p:nvGraphicFramePr>
          <p:cNvPr id="4" name="Table 4">
            <a:extLst>
              <a:ext uri="{FF2B5EF4-FFF2-40B4-BE49-F238E27FC236}">
                <a16:creationId xmlns:a16="http://schemas.microsoft.com/office/drawing/2014/main" id="{42B7CB1E-A796-ACE8-2E16-6E8CB1A4B94A}"/>
              </a:ext>
            </a:extLst>
          </p:cNvPr>
          <p:cNvGraphicFramePr>
            <a:graphicFrameLocks noGrp="1"/>
          </p:cNvGraphicFramePr>
          <p:nvPr>
            <p:ph idx="1"/>
            <p:extLst>
              <p:ext uri="{D42A27DB-BD31-4B8C-83A1-F6EECF244321}">
                <p14:modId xmlns:p14="http://schemas.microsoft.com/office/powerpoint/2010/main" val="2002574711"/>
              </p:ext>
            </p:extLst>
          </p:nvPr>
        </p:nvGraphicFramePr>
        <p:xfrm>
          <a:off x="175559" y="1236000"/>
          <a:ext cx="11840882" cy="2377440"/>
        </p:xfrm>
        <a:graphic>
          <a:graphicData uri="http://schemas.openxmlformats.org/drawingml/2006/table">
            <a:tbl>
              <a:tblPr firstRow="1" bandRow="1">
                <a:tableStyleId>{5C22544A-7EE6-4342-B048-85BDC9FD1C3A}</a:tableStyleId>
              </a:tblPr>
              <a:tblGrid>
                <a:gridCol w="2892082">
                  <a:extLst>
                    <a:ext uri="{9D8B030D-6E8A-4147-A177-3AD203B41FA5}">
                      <a16:colId xmlns:a16="http://schemas.microsoft.com/office/drawing/2014/main" val="1390553203"/>
                    </a:ext>
                  </a:extLst>
                </a:gridCol>
                <a:gridCol w="8948800">
                  <a:extLst>
                    <a:ext uri="{9D8B030D-6E8A-4147-A177-3AD203B41FA5}">
                      <a16:colId xmlns:a16="http://schemas.microsoft.com/office/drawing/2014/main" val="4123191163"/>
                    </a:ext>
                  </a:extLst>
                </a:gridCol>
              </a:tblGrid>
              <a:tr h="3981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Arial" panose="020B0604020202020204" pitchFamily="34" charset="0"/>
                          <a:cs typeface="Arial" panose="020B060402020202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Arial" panose="020B0604020202020204" pitchFamily="34" charset="0"/>
                          <a:ea typeface="+mn-ea"/>
                          <a:cs typeface="Arial" panose="020B0604020202020204" pitchFamily="34" charset="0"/>
                        </a:rPr>
                        <a:t>Open source software includes Aerospike CE, </a:t>
                      </a:r>
                      <a:r>
                        <a:rPr lang="en-GB" sz="1200" b="0" kern="1200" dirty="0" err="1">
                          <a:solidFill>
                            <a:schemeClr val="tx1"/>
                          </a:solidFill>
                          <a:effectLst/>
                          <a:latin typeface="Arial" panose="020B0604020202020204" pitchFamily="34" charset="0"/>
                          <a:ea typeface="+mn-ea"/>
                          <a:cs typeface="Arial" panose="020B0604020202020204" pitchFamily="34" charset="0"/>
                        </a:rPr>
                        <a:t>LevelDB</a:t>
                      </a:r>
                      <a:r>
                        <a:rPr lang="en-GB" sz="1200" b="0" kern="1200" dirty="0">
                          <a:solidFill>
                            <a:schemeClr val="tx1"/>
                          </a:solidFill>
                          <a:effectLst/>
                          <a:latin typeface="Arial" panose="020B0604020202020204" pitchFamily="34" charset="0"/>
                          <a:ea typeface="+mn-ea"/>
                          <a:cs typeface="Arial" panose="020B0604020202020204" pitchFamily="34" charset="0"/>
                        </a:rPr>
                        <a:t>, Apache </a:t>
                      </a:r>
                      <a:r>
                        <a:rPr lang="en-GB" sz="1200" b="0" kern="1200" dirty="0" err="1">
                          <a:solidFill>
                            <a:schemeClr val="tx1"/>
                          </a:solidFill>
                          <a:effectLst/>
                          <a:latin typeface="Arial" panose="020B0604020202020204" pitchFamily="34" charset="0"/>
                          <a:ea typeface="+mn-ea"/>
                          <a:cs typeface="Arial" panose="020B0604020202020204" pitchFamily="34" charset="0"/>
                        </a:rPr>
                        <a:t>Accumulo</a:t>
                      </a:r>
                      <a:r>
                        <a:rPr lang="en-GB" sz="1200" b="0" kern="1200" dirty="0">
                          <a:solidFill>
                            <a:schemeClr val="tx1"/>
                          </a:solidFill>
                          <a:effectLst/>
                          <a:latin typeface="Arial" panose="020B0604020202020204" pitchFamily="34" charset="0"/>
                          <a:ea typeface="+mn-ea"/>
                          <a:cs typeface="Arial" panose="020B0604020202020204" pitchFamily="34" charset="0"/>
                        </a:rPr>
                        <a:t>, </a:t>
                      </a:r>
                      <a:r>
                        <a:rPr lang="en-GB" sz="1200" b="0" kern="1200" dirty="0" err="1">
                          <a:solidFill>
                            <a:schemeClr val="tx1"/>
                          </a:solidFill>
                          <a:effectLst/>
                          <a:latin typeface="Arial" panose="020B0604020202020204" pitchFamily="34" charset="0"/>
                          <a:ea typeface="+mn-ea"/>
                          <a:cs typeface="Arial" panose="020B0604020202020204" pitchFamily="34" charset="0"/>
                        </a:rPr>
                        <a:t>BerkeleyDB</a:t>
                      </a:r>
                      <a:r>
                        <a:rPr lang="en-GB" sz="1200" b="0" kern="1200" dirty="0">
                          <a:solidFill>
                            <a:schemeClr val="tx1"/>
                          </a:solidFill>
                          <a:effectLst/>
                          <a:latin typeface="Arial" panose="020B0604020202020204" pitchFamily="34" charset="0"/>
                          <a:ea typeface="+mn-ea"/>
                          <a:cs typeface="Arial" panose="020B0604020202020204" pitchFamily="34" charset="0"/>
                        </a:rPr>
                        <a:t>, Apache Cassandra, </a:t>
                      </a:r>
                      <a:r>
                        <a:rPr lang="en-GB" sz="1200" b="0" kern="1200" dirty="0" err="1">
                          <a:solidFill>
                            <a:schemeClr val="tx1"/>
                          </a:solidFill>
                          <a:effectLst/>
                          <a:latin typeface="Arial" panose="020B0604020202020204" pitchFamily="34" charset="0"/>
                          <a:ea typeface="+mn-ea"/>
                          <a:cs typeface="Arial" panose="020B0604020202020204" pitchFamily="34" charset="0"/>
                        </a:rPr>
                        <a:t>HyperDex</a:t>
                      </a:r>
                      <a:r>
                        <a:rPr lang="en-GB" sz="1200" b="0" kern="1200" dirty="0">
                          <a:solidFill>
                            <a:schemeClr val="tx1"/>
                          </a:solidFill>
                          <a:effectLst/>
                          <a:latin typeface="Arial" panose="020B0604020202020204" pitchFamily="34" charset="0"/>
                          <a:ea typeface="+mn-ea"/>
                          <a:cs typeface="Arial" panose="020B0604020202020204" pitchFamily="34" charset="0"/>
                        </a:rPr>
                        <a:t>, Redis, </a:t>
                      </a:r>
                      <a:r>
                        <a:rPr lang="en-GB" sz="1200" b="0" kern="1200" dirty="0" err="1">
                          <a:solidFill>
                            <a:schemeClr val="tx1"/>
                          </a:solidFill>
                          <a:effectLst/>
                          <a:latin typeface="Arial" panose="020B0604020202020204" pitchFamily="34" charset="0"/>
                          <a:ea typeface="+mn-ea"/>
                          <a:cs typeface="Arial" panose="020B0604020202020204" pitchFamily="34" charset="0"/>
                        </a:rPr>
                        <a:t>Scalaris</a:t>
                      </a:r>
                      <a:r>
                        <a:rPr lang="en-GB" sz="1200" b="0" kern="1200" dirty="0">
                          <a:solidFill>
                            <a:schemeClr val="tx1"/>
                          </a:solidFill>
                          <a:effectLst/>
                          <a:latin typeface="Arial" panose="020B0604020202020204" pitchFamily="34" charset="0"/>
                          <a:ea typeface="+mn-ea"/>
                          <a:cs typeface="Arial" panose="020B0604020202020204" pitchFamily="34" charset="0"/>
                        </a:rPr>
                        <a:t> and Project Voldemort which is used by </a:t>
                      </a:r>
                      <a:r>
                        <a:rPr lang="en-GB" sz="1200" b="0" kern="1200" dirty="0" err="1">
                          <a:solidFill>
                            <a:schemeClr val="tx1"/>
                          </a:solidFill>
                          <a:effectLst/>
                          <a:latin typeface="Arial" panose="020B0604020202020204" pitchFamily="34" charset="0"/>
                          <a:ea typeface="+mn-ea"/>
                          <a:cs typeface="Arial" panose="020B0604020202020204" pitchFamily="34" charset="0"/>
                        </a:rPr>
                        <a:t>linkedin</a:t>
                      </a:r>
                      <a:r>
                        <a:rPr lang="en-GB" sz="1200" b="0" kern="1200" dirty="0">
                          <a:solidFill>
                            <a:schemeClr val="tx1"/>
                          </a:solidFill>
                          <a:effectLst/>
                          <a:latin typeface="Arial" panose="020B0604020202020204" pitchFamily="34" charset="0"/>
                          <a:ea typeface="+mn-ea"/>
                          <a:cs typeface="Arial" panose="020B0604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92816478"/>
                  </a:ext>
                </a:extLst>
              </a:tr>
              <a:tr h="429514">
                <a:tc>
                  <a:txBody>
                    <a:bodyPr/>
                    <a:lstStyle/>
                    <a:p>
                      <a:r>
                        <a:rPr lang="en-US" sz="1200" b="0" dirty="0">
                          <a:solidFill>
                            <a:schemeClr val="tx1"/>
                          </a:solidFill>
                          <a:latin typeface="Arial" panose="020B0604020202020204" pitchFamily="34" charset="0"/>
                          <a:cs typeface="Arial" panose="020B0604020202020204" pitchFamily="34" charset="0"/>
                        </a:rPr>
                        <a:t>Speed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Arial" panose="020B0604020202020204" pitchFamily="34" charset="0"/>
                          <a:ea typeface="+mn-ea"/>
                          <a:cs typeface="Arial" panose="020B0604020202020204" pitchFamily="34" charset="0"/>
                        </a:rPr>
                        <a:t>Key-value stores for in-memory data caching; to speed up applications by minimising reads and writes to slower disk-based systems, such as </a:t>
                      </a:r>
                      <a:r>
                        <a:rPr lang="en-GB" sz="1200" b="0" i="0" u="none" strike="noStrike" kern="1200" dirty="0" err="1">
                          <a:solidFill>
                            <a:schemeClr val="tx1"/>
                          </a:solidFill>
                          <a:effectLst/>
                          <a:latin typeface="Arial" panose="020B0604020202020204" pitchFamily="34" charset="0"/>
                          <a:ea typeface="+mn-ea"/>
                          <a:cs typeface="Arial" panose="020B0604020202020204" pitchFamily="34" charset="0"/>
                        </a:rPr>
                        <a:t>Hazelcast</a:t>
                      </a:r>
                      <a:r>
                        <a:rPr lang="en-GB" sz="1200" b="0" i="0" u="none" strike="noStrike" kern="1200" dirty="0">
                          <a:solidFill>
                            <a:schemeClr val="tx1"/>
                          </a:solidFill>
                          <a:effectLst/>
                          <a:latin typeface="Arial" panose="020B0604020202020204" pitchFamily="34" charset="0"/>
                          <a:ea typeface="+mn-ea"/>
                          <a:cs typeface="Arial" panose="020B0604020202020204" pitchFamily="34" charset="0"/>
                        </a:rPr>
                        <a:t>.</a:t>
                      </a:r>
                      <a:endParaRPr lang="en-GB" sz="1200" b="0" dirty="0">
                        <a:solidFill>
                          <a:schemeClr val="tx1"/>
                        </a:solidFill>
                        <a:effectLst/>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3549421"/>
                  </a:ext>
                </a:extLst>
              </a:tr>
              <a:tr h="4856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Arial" panose="020B0604020202020204" pitchFamily="34" charset="0"/>
                          <a:cs typeface="Arial" panose="020B0604020202020204" pitchFamily="34" charset="0"/>
                        </a:rPr>
                        <a:t>Analysis &amp; ETL function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lang="en-GB" sz="1200" b="0" i="0" dirty="0">
                          <a:solidFill>
                            <a:schemeClr val="tx1"/>
                          </a:solidFill>
                          <a:effectLst/>
                          <a:latin typeface="Arial" panose="020B0604020202020204" pitchFamily="34" charset="0"/>
                          <a:cs typeface="Arial" panose="020B0604020202020204" pitchFamily="34" charset="0"/>
                        </a:rPr>
                        <a:t>The key-value database is a NoSQL database using a simple key-value way of storing data. The key-value database stores data for a collection of key-value pairs where a key acts as a unique identifier.  </a:t>
                      </a:r>
                      <a:r>
                        <a:rPr lang="en-US" sz="1200" b="0" dirty="0">
                          <a:solidFill>
                            <a:schemeClr val="tx1"/>
                          </a:solidFill>
                          <a:latin typeface="Arial" panose="020B0604020202020204" pitchFamily="34" charset="0"/>
                          <a:cs typeface="Arial" panose="020B0604020202020204" pitchFamily="34" charset="0"/>
                        </a:rPr>
                        <a:t>A telephone directory where the key is the name of a person or business, with the value being the phone number. Another example of a key-value pair is stock trading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solidFill>
                            <a:schemeClr val="tx1"/>
                          </a:solidFill>
                          <a:latin typeface="Arial" panose="020B0604020202020204" pitchFamily="34" charset="0"/>
                          <a:cs typeface="Arial" panose="020B0604020202020204" pitchFamily="34" charset="0"/>
                        </a:rPr>
                        <a:t>ETL and data analysis software includes </a:t>
                      </a:r>
                      <a:r>
                        <a:rPr lang="en-GB" sz="1200" b="0" i="0" u="none" strike="noStrike" kern="1200" dirty="0">
                          <a:solidFill>
                            <a:schemeClr val="tx1"/>
                          </a:solidFill>
                          <a:effectLst/>
                          <a:latin typeface="Arial" panose="020B0604020202020204" pitchFamily="34" charset="0"/>
                          <a:ea typeface="+mn-ea"/>
                          <a:cs typeface="Arial" panose="020B0604020202020204" pitchFamily="34" charset="0"/>
                        </a:rPr>
                        <a:t>Amazon DynamoDB, Amazon </a:t>
                      </a:r>
                      <a:r>
                        <a:rPr lang="en-GB" sz="1200" b="0" i="0" u="none" strike="noStrike" kern="1200" dirty="0" err="1">
                          <a:solidFill>
                            <a:schemeClr val="tx1"/>
                          </a:solidFill>
                          <a:effectLst/>
                          <a:latin typeface="Arial" panose="020B0604020202020204" pitchFamily="34" charset="0"/>
                          <a:ea typeface="+mn-ea"/>
                          <a:cs typeface="Arial" panose="020B0604020202020204" pitchFamily="34" charset="0"/>
                        </a:rPr>
                        <a:t>ElastiCache</a:t>
                      </a:r>
                      <a:r>
                        <a:rPr lang="en-GB" sz="1200" b="0" i="0" u="none" strike="noStrike" kern="1200" dirty="0">
                          <a:solidFill>
                            <a:schemeClr val="tx1"/>
                          </a:solidFill>
                          <a:effectLst/>
                          <a:latin typeface="Arial" panose="020B0604020202020204" pitchFamily="34" charset="0"/>
                          <a:ea typeface="+mn-ea"/>
                          <a:cs typeface="Arial" panose="020B0604020202020204" pitchFamily="34" charset="0"/>
                        </a:rPr>
                        <a:t>, </a:t>
                      </a:r>
                      <a:r>
                        <a:rPr lang="en-GB" sz="1200" b="0" i="0" u="none" strike="noStrike" kern="1200" dirty="0" err="1">
                          <a:solidFill>
                            <a:schemeClr val="tx1"/>
                          </a:solidFill>
                          <a:effectLst/>
                          <a:latin typeface="Arial" panose="020B0604020202020204" pitchFamily="34" charset="0"/>
                          <a:ea typeface="+mn-ea"/>
                          <a:cs typeface="Arial" panose="020B0604020202020204" pitchFamily="34" charset="0"/>
                        </a:rPr>
                        <a:t>ScyllaDB</a:t>
                      </a:r>
                      <a:r>
                        <a:rPr lang="en-GB" sz="1200" b="0" i="0" u="none" strike="noStrike" kern="1200" dirty="0">
                          <a:solidFill>
                            <a:schemeClr val="tx1"/>
                          </a:solidFill>
                          <a:effectLst/>
                          <a:latin typeface="Arial" panose="020B0604020202020204" pitchFamily="34" charset="0"/>
                          <a:ea typeface="+mn-ea"/>
                          <a:cs typeface="Arial" panose="020B0604020202020204" pitchFamily="34" charset="0"/>
                        </a:rPr>
                        <a:t>, Redis, Couchbase etc.</a:t>
                      </a:r>
                      <a:endParaRPr 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91837542"/>
                  </a:ext>
                </a:extLst>
              </a:tr>
              <a:tr h="2018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Arial" panose="020B0604020202020204" pitchFamily="34" charset="0"/>
                          <a:cs typeface="Arial" panose="020B0604020202020204" pitchFamily="34" charset="0"/>
                        </a:rPr>
                        <a:t>Everyday use cases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Arial" panose="020B0604020202020204" pitchFamily="34" charset="0"/>
                          <a:cs typeface="Arial" panose="020B0604020202020204" pitchFamily="34" charset="0"/>
                        </a:rPr>
                        <a:t>Caching data from </a:t>
                      </a:r>
                      <a:r>
                        <a:rPr lang="en-US" sz="1200" b="0" dirty="0" err="1">
                          <a:solidFill>
                            <a:schemeClr val="tx1"/>
                          </a:solidFill>
                          <a:latin typeface="Arial" panose="020B0604020202020204" pitchFamily="34" charset="0"/>
                          <a:cs typeface="Arial" panose="020B0604020202020204" pitchFamily="34" charset="0"/>
                        </a:rPr>
                        <a:t>rmdbs</a:t>
                      </a:r>
                      <a:r>
                        <a:rPr lang="en-US" sz="1200" b="0" dirty="0">
                          <a:solidFill>
                            <a:schemeClr val="tx1"/>
                          </a:solidFill>
                          <a:latin typeface="Arial" panose="020B0604020202020204" pitchFamily="34" charset="0"/>
                          <a:cs typeface="Arial" panose="020B0604020202020204" pitchFamily="34" charset="0"/>
                        </a:rPr>
                        <a:t> to improve performance, storing personal data on specific users' configuration and information for mobile apps, tracking Web application transient attributes such as shopping trolleys, storing user data, storing large objects, such as images and audio files, managing each player's session in multiplayer online games on a large scale.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54394735"/>
                  </a:ext>
                </a:extLst>
              </a:tr>
            </a:tbl>
          </a:graphicData>
        </a:graphic>
      </p:graphicFrame>
      <p:pic>
        <p:nvPicPr>
          <p:cNvPr id="3" name="Content Placeholder 4">
            <a:extLst>
              <a:ext uri="{FF2B5EF4-FFF2-40B4-BE49-F238E27FC236}">
                <a16:creationId xmlns:a16="http://schemas.microsoft.com/office/drawing/2014/main" id="{3076C238-0538-4912-0D04-C771A0D07A06}"/>
              </a:ext>
            </a:extLst>
          </p:cNvPr>
          <p:cNvPicPr>
            <a:picLocks noChangeAspect="1"/>
          </p:cNvPicPr>
          <p:nvPr/>
        </p:nvPicPr>
        <p:blipFill>
          <a:blip r:embed="rId2"/>
          <a:stretch>
            <a:fillRect/>
          </a:stretch>
        </p:blipFill>
        <p:spPr>
          <a:xfrm>
            <a:off x="2060421" y="3691366"/>
            <a:ext cx="4418611" cy="2922190"/>
          </a:xfrm>
          <a:prstGeom prst="rect">
            <a:avLst/>
          </a:prstGeom>
        </p:spPr>
      </p:pic>
      <p:pic>
        <p:nvPicPr>
          <p:cNvPr id="5" name="Picture 4">
            <a:extLst>
              <a:ext uri="{FF2B5EF4-FFF2-40B4-BE49-F238E27FC236}">
                <a16:creationId xmlns:a16="http://schemas.microsoft.com/office/drawing/2014/main" id="{640C4957-0D7C-7D45-3D26-D407BC485180}"/>
              </a:ext>
            </a:extLst>
          </p:cNvPr>
          <p:cNvPicPr>
            <a:picLocks noChangeAspect="1"/>
          </p:cNvPicPr>
          <p:nvPr/>
        </p:nvPicPr>
        <p:blipFill>
          <a:blip r:embed="rId3"/>
          <a:stretch>
            <a:fillRect/>
          </a:stretch>
        </p:blipFill>
        <p:spPr>
          <a:xfrm>
            <a:off x="175559" y="3651545"/>
            <a:ext cx="1999268" cy="3171445"/>
          </a:xfrm>
          <a:prstGeom prst="rect">
            <a:avLst/>
          </a:prstGeom>
        </p:spPr>
      </p:pic>
      <p:pic>
        <p:nvPicPr>
          <p:cNvPr id="6" name="Picture 5">
            <a:extLst>
              <a:ext uri="{FF2B5EF4-FFF2-40B4-BE49-F238E27FC236}">
                <a16:creationId xmlns:a16="http://schemas.microsoft.com/office/drawing/2014/main" id="{F98D54B5-5CC1-BB56-0848-DE6F79A6ECFE}"/>
              </a:ext>
            </a:extLst>
          </p:cNvPr>
          <p:cNvPicPr>
            <a:picLocks noChangeAspect="1"/>
          </p:cNvPicPr>
          <p:nvPr/>
        </p:nvPicPr>
        <p:blipFill>
          <a:blip r:embed="rId4"/>
          <a:stretch>
            <a:fillRect/>
          </a:stretch>
        </p:blipFill>
        <p:spPr>
          <a:xfrm>
            <a:off x="6744727" y="3647060"/>
            <a:ext cx="3386852" cy="3010802"/>
          </a:xfrm>
          <a:prstGeom prst="rect">
            <a:avLst/>
          </a:prstGeom>
        </p:spPr>
      </p:pic>
      <p:pic>
        <p:nvPicPr>
          <p:cNvPr id="7" name="Picture 6">
            <a:extLst>
              <a:ext uri="{FF2B5EF4-FFF2-40B4-BE49-F238E27FC236}">
                <a16:creationId xmlns:a16="http://schemas.microsoft.com/office/drawing/2014/main" id="{66BB07FD-4471-EAA1-1CEC-221484279ACB}"/>
              </a:ext>
            </a:extLst>
          </p:cNvPr>
          <p:cNvPicPr>
            <a:picLocks noChangeAspect="1"/>
          </p:cNvPicPr>
          <p:nvPr/>
        </p:nvPicPr>
        <p:blipFill>
          <a:blip r:embed="rId5"/>
          <a:stretch>
            <a:fillRect/>
          </a:stretch>
        </p:blipFill>
        <p:spPr>
          <a:xfrm>
            <a:off x="9342338" y="3665274"/>
            <a:ext cx="2523242" cy="2990392"/>
          </a:xfrm>
          <a:prstGeom prst="rect">
            <a:avLst/>
          </a:prstGeom>
        </p:spPr>
      </p:pic>
    </p:spTree>
    <p:extLst>
      <p:ext uri="{BB962C8B-B14F-4D97-AF65-F5344CB8AC3E}">
        <p14:creationId xmlns:p14="http://schemas.microsoft.com/office/powerpoint/2010/main" val="4034258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A64A4-58B3-425D-E850-50EC242FF3A9}"/>
              </a:ext>
            </a:extLst>
          </p:cNvPr>
          <p:cNvSpPr>
            <a:spLocks noGrp="1"/>
          </p:cNvSpPr>
          <p:nvPr>
            <p:ph type="title"/>
          </p:nvPr>
        </p:nvSpPr>
        <p:spPr/>
        <p:txBody>
          <a:bodyPr/>
          <a:lstStyle/>
          <a:p>
            <a:pPr algn="ctr"/>
            <a:r>
              <a:rPr lang="en-US" b="1" u="sng" dirty="0"/>
              <a:t>Intro </a:t>
            </a:r>
          </a:p>
        </p:txBody>
      </p:sp>
      <p:sp>
        <p:nvSpPr>
          <p:cNvPr id="3" name="Content Placeholder 2">
            <a:extLst>
              <a:ext uri="{FF2B5EF4-FFF2-40B4-BE49-F238E27FC236}">
                <a16:creationId xmlns:a16="http://schemas.microsoft.com/office/drawing/2014/main" id="{1B2BAC26-7D9D-3F7F-2AF5-66C403CA2A72}"/>
              </a:ext>
            </a:extLst>
          </p:cNvPr>
          <p:cNvSpPr>
            <a:spLocks noGrp="1"/>
          </p:cNvSpPr>
          <p:nvPr>
            <p:ph idx="1"/>
          </p:nvPr>
        </p:nvSpPr>
        <p:spPr>
          <a:xfrm>
            <a:off x="838200" y="1339488"/>
            <a:ext cx="10515600" cy="4351338"/>
          </a:xfrm>
        </p:spPr>
        <p:txBody>
          <a:bodyPr>
            <a:normAutofit/>
          </a:bodyPr>
          <a:lstStyle/>
          <a:p>
            <a:r>
              <a:rPr lang="en-GB" sz="1400" dirty="0">
                <a:effectLst/>
                <a:latin typeface="Arial" panose="020B0604020202020204" pitchFamily="34" charset="0"/>
                <a:ea typeface="Times New Roman" panose="02020603050405020304" pitchFamily="18" charset="0"/>
                <a:cs typeface="Arial" panose="020B0604020202020204" pitchFamily="34" charset="0"/>
              </a:rPr>
              <a:t>Data integration is the process of combining data from different sources into a single, unified view. Integration commences with the ingestion process, which includes steps such as cleansing, ETL (Extract, Transfer and Load) mapping, and transformation.</a:t>
            </a:r>
          </a:p>
        </p:txBody>
      </p:sp>
      <p:pic>
        <p:nvPicPr>
          <p:cNvPr id="4" name="Picture 3">
            <a:extLst>
              <a:ext uri="{FF2B5EF4-FFF2-40B4-BE49-F238E27FC236}">
                <a16:creationId xmlns:a16="http://schemas.microsoft.com/office/drawing/2014/main" id="{6FEDBCFC-9D7B-ADE8-9097-4C9648E1A0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426" y="1915537"/>
            <a:ext cx="5026573" cy="4351337"/>
          </a:xfrm>
          <a:prstGeom prst="rect">
            <a:avLst/>
          </a:prstGeom>
        </p:spPr>
      </p:pic>
      <p:pic>
        <p:nvPicPr>
          <p:cNvPr id="5" name="Picture 4">
            <a:extLst>
              <a:ext uri="{FF2B5EF4-FFF2-40B4-BE49-F238E27FC236}">
                <a16:creationId xmlns:a16="http://schemas.microsoft.com/office/drawing/2014/main" id="{4CCB4FF8-48C8-F76D-5F0E-90F0B070FF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915537"/>
            <a:ext cx="5026572" cy="4477693"/>
          </a:xfrm>
          <a:prstGeom prst="rect">
            <a:avLst/>
          </a:prstGeom>
        </p:spPr>
      </p:pic>
    </p:spTree>
    <p:extLst>
      <p:ext uri="{BB962C8B-B14F-4D97-AF65-F5344CB8AC3E}">
        <p14:creationId xmlns:p14="http://schemas.microsoft.com/office/powerpoint/2010/main" val="27646959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8BDED-A3E2-FCFD-CAAA-08B4E4D516C0}"/>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DA33266D-5A15-2E97-6B18-A799B7173503}"/>
              </a:ext>
            </a:extLst>
          </p:cNvPr>
          <p:cNvPicPr>
            <a:picLocks noGrp="1" noChangeAspect="1"/>
          </p:cNvPicPr>
          <p:nvPr>
            <p:ph idx="1"/>
          </p:nvPr>
        </p:nvPicPr>
        <p:blipFill>
          <a:blip r:embed="rId2"/>
          <a:stretch>
            <a:fillRect/>
          </a:stretch>
        </p:blipFill>
        <p:spPr>
          <a:xfrm>
            <a:off x="428625" y="2432050"/>
            <a:ext cx="6159500" cy="3581400"/>
          </a:xfrm>
        </p:spPr>
      </p:pic>
      <p:pic>
        <p:nvPicPr>
          <p:cNvPr id="7" name="Picture 6">
            <a:extLst>
              <a:ext uri="{FF2B5EF4-FFF2-40B4-BE49-F238E27FC236}">
                <a16:creationId xmlns:a16="http://schemas.microsoft.com/office/drawing/2014/main" id="{C14329C7-42AC-8ACA-93B2-B3246C7145FB}"/>
              </a:ext>
            </a:extLst>
          </p:cNvPr>
          <p:cNvPicPr>
            <a:picLocks noChangeAspect="1"/>
          </p:cNvPicPr>
          <p:nvPr/>
        </p:nvPicPr>
        <p:blipFill>
          <a:blip r:embed="rId3"/>
          <a:stretch>
            <a:fillRect/>
          </a:stretch>
        </p:blipFill>
        <p:spPr>
          <a:xfrm>
            <a:off x="3508375" y="442437"/>
            <a:ext cx="3771900" cy="1993900"/>
          </a:xfrm>
          <a:prstGeom prst="rect">
            <a:avLst/>
          </a:prstGeom>
        </p:spPr>
      </p:pic>
      <p:pic>
        <p:nvPicPr>
          <p:cNvPr id="9" name="Picture 8">
            <a:extLst>
              <a:ext uri="{FF2B5EF4-FFF2-40B4-BE49-F238E27FC236}">
                <a16:creationId xmlns:a16="http://schemas.microsoft.com/office/drawing/2014/main" id="{42FFB363-D633-B30F-22FE-8D29AD53578A}"/>
              </a:ext>
            </a:extLst>
          </p:cNvPr>
          <p:cNvPicPr>
            <a:picLocks noChangeAspect="1"/>
          </p:cNvPicPr>
          <p:nvPr/>
        </p:nvPicPr>
        <p:blipFill>
          <a:blip r:embed="rId4"/>
          <a:stretch>
            <a:fillRect/>
          </a:stretch>
        </p:blipFill>
        <p:spPr>
          <a:xfrm>
            <a:off x="6184900" y="2807018"/>
            <a:ext cx="5168900" cy="3149600"/>
          </a:xfrm>
          <a:prstGeom prst="rect">
            <a:avLst/>
          </a:prstGeom>
        </p:spPr>
      </p:pic>
    </p:spTree>
    <p:extLst>
      <p:ext uri="{BB962C8B-B14F-4D97-AF65-F5344CB8AC3E}">
        <p14:creationId xmlns:p14="http://schemas.microsoft.com/office/powerpoint/2010/main" val="618149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74678-BDA5-1311-A4E8-2DEEC6BE0BD9}"/>
              </a:ext>
            </a:extLst>
          </p:cNvPr>
          <p:cNvSpPr>
            <a:spLocks noGrp="1"/>
          </p:cNvSpPr>
          <p:nvPr>
            <p:ph type="title"/>
          </p:nvPr>
        </p:nvSpPr>
        <p:spPr/>
        <p:txBody>
          <a:bodyPr/>
          <a:lstStyle/>
          <a:p>
            <a:r>
              <a:rPr lang="en-GB" sz="4400" dirty="0">
                <a:solidFill>
                  <a:srgbClr val="202124"/>
                </a:solidFill>
                <a:effectLst/>
                <a:latin typeface="Arial" panose="020B0604020202020204" pitchFamily="34" charset="0"/>
                <a:ea typeface="Times New Roman" panose="02020603050405020304" pitchFamily="18" charset="0"/>
              </a:rPr>
              <a:t>Data Integration tools software</a:t>
            </a:r>
            <a:endParaRPr lang="en-US" dirty="0"/>
          </a:p>
        </p:txBody>
      </p:sp>
      <p:sp>
        <p:nvSpPr>
          <p:cNvPr id="3" name="Content Placeholder 2">
            <a:extLst>
              <a:ext uri="{FF2B5EF4-FFF2-40B4-BE49-F238E27FC236}">
                <a16:creationId xmlns:a16="http://schemas.microsoft.com/office/drawing/2014/main" id="{0981F07B-F7BE-2424-D80A-39A3074B77A6}"/>
              </a:ext>
            </a:extLst>
          </p:cNvPr>
          <p:cNvSpPr>
            <a:spLocks noGrp="1"/>
          </p:cNvSpPr>
          <p:nvPr>
            <p:ph idx="1"/>
          </p:nvPr>
        </p:nvSpPr>
        <p:spPr>
          <a:xfrm>
            <a:off x="838200" y="1395319"/>
            <a:ext cx="10515600" cy="4351338"/>
          </a:xfrm>
        </p:spPr>
        <p:txBody>
          <a:bodyPr>
            <a:normAutofit/>
          </a:bodyPr>
          <a:lstStyle/>
          <a:p>
            <a:r>
              <a:rPr lang="en-GB" sz="1400" dirty="0">
                <a:solidFill>
                  <a:srgbClr val="202124"/>
                </a:solidFill>
                <a:effectLst/>
                <a:latin typeface="Arial" panose="020B0604020202020204" pitchFamily="34" charset="0"/>
                <a:ea typeface="Times New Roman" panose="02020603050405020304" pitchFamily="18" charset="0"/>
                <a:cs typeface="Arial" panose="020B0604020202020204" pitchFamily="34" charset="0"/>
              </a:rPr>
              <a:t>Data Integration tools are software used to execute the Data Integration process, where you move data from the source to the destination. This includes performing mapping, transformation, along with data cleansing.</a:t>
            </a:r>
            <a:endParaRPr lang="en-GB" sz="1400" dirty="0">
              <a:effectLst/>
              <a:latin typeface="Arial" panose="020B0604020202020204" pitchFamily="34" charset="0"/>
              <a:ea typeface="Times New Roman" panose="02020603050405020304" pitchFamily="18" charset="0"/>
              <a:cs typeface="Arial" panose="020B0604020202020204" pitchFamily="34" charset="0"/>
            </a:endParaRPr>
          </a:p>
          <a:p>
            <a:r>
              <a:rPr lang="en-GB" sz="1400" dirty="0">
                <a:effectLst/>
                <a:latin typeface="Arial" panose="020B0604020202020204" pitchFamily="34" charset="0"/>
                <a:ea typeface="Calibri" panose="020F0502020204030204" pitchFamily="34" charset="0"/>
                <a:cs typeface="Arial" panose="020B0604020202020204" pitchFamily="34" charset="0"/>
              </a:rPr>
              <a:t>There are many tools used in data integration; these include proprietary software, which is known as closed-source software and non-proprietary software, also known as open-source software.</a:t>
            </a:r>
          </a:p>
          <a:p>
            <a:endParaRPr lang="en-GB" sz="1400" dirty="0">
              <a:effectLst/>
              <a:latin typeface="Arial" panose="020B0604020202020204" pitchFamily="34" charset="0"/>
              <a:ea typeface="Times New Roman" panose="02020603050405020304" pitchFamily="18" charset="0"/>
              <a:cs typeface="Arial" panose="020B0604020202020204" pitchFamily="34" charset="0"/>
            </a:endParaRPr>
          </a:p>
        </p:txBody>
      </p:sp>
      <p:pic>
        <p:nvPicPr>
          <p:cNvPr id="4" name="Picture 3">
            <a:extLst>
              <a:ext uri="{FF2B5EF4-FFF2-40B4-BE49-F238E27FC236}">
                <a16:creationId xmlns:a16="http://schemas.microsoft.com/office/drawing/2014/main" id="{D74A3758-E9CF-8650-EA92-04ED9E7E70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006" y="2390001"/>
            <a:ext cx="10699794" cy="3356656"/>
          </a:xfrm>
          <a:prstGeom prst="rect">
            <a:avLst/>
          </a:prstGeom>
        </p:spPr>
      </p:pic>
    </p:spTree>
    <p:extLst>
      <p:ext uri="{BB962C8B-B14F-4D97-AF65-F5344CB8AC3E}">
        <p14:creationId xmlns:p14="http://schemas.microsoft.com/office/powerpoint/2010/main" val="160778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699A9-246D-9462-A61C-7FAE10323B07}"/>
              </a:ext>
            </a:extLst>
          </p:cNvPr>
          <p:cNvSpPr>
            <a:spLocks noGrp="1"/>
          </p:cNvSpPr>
          <p:nvPr>
            <p:ph type="title"/>
          </p:nvPr>
        </p:nvSpPr>
        <p:spPr/>
        <p:txBody>
          <a:bodyPr/>
          <a:lstStyle/>
          <a:p>
            <a:r>
              <a:rPr lang="en-US" dirty="0"/>
              <a:t>Open and closed source software example</a:t>
            </a:r>
          </a:p>
        </p:txBody>
      </p:sp>
      <p:sp>
        <p:nvSpPr>
          <p:cNvPr id="3" name="Content Placeholder 2">
            <a:extLst>
              <a:ext uri="{FF2B5EF4-FFF2-40B4-BE49-F238E27FC236}">
                <a16:creationId xmlns:a16="http://schemas.microsoft.com/office/drawing/2014/main" id="{6A44CD09-9F93-9CEC-E2A1-D57B4285ED79}"/>
              </a:ext>
            </a:extLst>
          </p:cNvPr>
          <p:cNvSpPr>
            <a:spLocks noGrp="1"/>
          </p:cNvSpPr>
          <p:nvPr>
            <p:ph idx="1"/>
          </p:nvPr>
        </p:nvSpPr>
        <p:spPr>
          <a:xfrm>
            <a:off x="838200" y="1281609"/>
            <a:ext cx="10515600" cy="4351338"/>
          </a:xfrm>
        </p:spPr>
        <p:txBody>
          <a:bodyPr>
            <a:normAutofit/>
          </a:bodyPr>
          <a:lstStyle/>
          <a:p>
            <a:r>
              <a:rPr lang="en-GB" sz="1400" dirty="0">
                <a:effectLst/>
                <a:latin typeface="Arial" panose="020B0604020202020204" pitchFamily="34" charset="0"/>
                <a:ea typeface="Times New Roman" panose="02020603050405020304" pitchFamily="18" charset="0"/>
                <a:cs typeface="Arial" panose="020B0604020202020204" pitchFamily="34" charset="0"/>
              </a:rPr>
              <a:t>An everyday common example might be: the </a:t>
            </a:r>
            <a:r>
              <a:rPr lang="en-GB" sz="1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operating software of </a:t>
            </a:r>
            <a:r>
              <a:rPr lang="en-GB" sz="1400" b="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Apple’s iPhones (iOS) being closed source,</a:t>
            </a:r>
            <a:r>
              <a:rPr lang="en-GB" sz="1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preventing legal modification or reverse engineering; whilst on the other hand, we could have  </a:t>
            </a:r>
            <a:r>
              <a:rPr lang="en-GB" sz="1400" b="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Google’s Android operating software is open-source; so</a:t>
            </a:r>
            <a:r>
              <a:rPr lang="en-GB" sz="14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companies use like Samsung, Huawei, LG, HTC, Xiaomi, OnePlus, etc customise.</a:t>
            </a:r>
            <a:endParaRPr lang="en-US" sz="1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EE0AEB0B-FBAF-EB4D-79A9-8B7C12BB5C48}"/>
              </a:ext>
            </a:extLst>
          </p:cNvPr>
          <p:cNvPicPr>
            <a:picLocks noChangeAspect="1"/>
          </p:cNvPicPr>
          <p:nvPr/>
        </p:nvPicPr>
        <p:blipFill>
          <a:blip r:embed="rId2"/>
          <a:stretch>
            <a:fillRect/>
          </a:stretch>
        </p:blipFill>
        <p:spPr>
          <a:xfrm>
            <a:off x="936171" y="1955501"/>
            <a:ext cx="10417629" cy="4537374"/>
          </a:xfrm>
          <a:prstGeom prst="rect">
            <a:avLst/>
          </a:prstGeom>
        </p:spPr>
      </p:pic>
    </p:spTree>
    <p:extLst>
      <p:ext uri="{BB962C8B-B14F-4D97-AF65-F5344CB8AC3E}">
        <p14:creationId xmlns:p14="http://schemas.microsoft.com/office/powerpoint/2010/main" val="373335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7AAD3-7349-05AA-5595-CCC3859E597D}"/>
              </a:ext>
            </a:extLst>
          </p:cNvPr>
          <p:cNvSpPr>
            <a:spLocks noGrp="1"/>
          </p:cNvSpPr>
          <p:nvPr>
            <p:ph type="title"/>
          </p:nvPr>
        </p:nvSpPr>
        <p:spPr/>
        <p:txBody>
          <a:bodyPr/>
          <a:lstStyle/>
          <a:p>
            <a:r>
              <a:rPr lang="en-US" dirty="0"/>
              <a:t>Relational and Non-Relational Databases</a:t>
            </a:r>
          </a:p>
        </p:txBody>
      </p:sp>
      <p:pic>
        <p:nvPicPr>
          <p:cNvPr id="5" name="Content Placeholder 4">
            <a:extLst>
              <a:ext uri="{FF2B5EF4-FFF2-40B4-BE49-F238E27FC236}">
                <a16:creationId xmlns:a16="http://schemas.microsoft.com/office/drawing/2014/main" id="{C0DF00C3-EF82-B438-C6D8-D76F7534E46E}"/>
              </a:ext>
            </a:extLst>
          </p:cNvPr>
          <p:cNvPicPr>
            <a:picLocks noGrp="1" noChangeAspect="1"/>
          </p:cNvPicPr>
          <p:nvPr>
            <p:ph idx="1"/>
          </p:nvPr>
        </p:nvPicPr>
        <p:blipFill>
          <a:blip r:embed="rId2"/>
          <a:stretch>
            <a:fillRect/>
          </a:stretch>
        </p:blipFill>
        <p:spPr>
          <a:xfrm>
            <a:off x="5849074" y="1908234"/>
            <a:ext cx="5798486" cy="4489701"/>
          </a:xfrm>
        </p:spPr>
      </p:pic>
      <p:pic>
        <p:nvPicPr>
          <p:cNvPr id="7" name="Picture 6">
            <a:extLst>
              <a:ext uri="{FF2B5EF4-FFF2-40B4-BE49-F238E27FC236}">
                <a16:creationId xmlns:a16="http://schemas.microsoft.com/office/drawing/2014/main" id="{2204C1E8-F6D1-CA07-7728-B6FB9B1FAF6A}"/>
              </a:ext>
            </a:extLst>
          </p:cNvPr>
          <p:cNvPicPr>
            <a:picLocks noChangeAspect="1"/>
          </p:cNvPicPr>
          <p:nvPr/>
        </p:nvPicPr>
        <p:blipFill>
          <a:blip r:embed="rId3"/>
          <a:stretch>
            <a:fillRect/>
          </a:stretch>
        </p:blipFill>
        <p:spPr>
          <a:xfrm>
            <a:off x="1342663" y="1878706"/>
            <a:ext cx="4996405" cy="1938237"/>
          </a:xfrm>
          <a:prstGeom prst="rect">
            <a:avLst/>
          </a:prstGeom>
        </p:spPr>
      </p:pic>
      <p:pic>
        <p:nvPicPr>
          <p:cNvPr id="9" name="Picture 8">
            <a:extLst>
              <a:ext uri="{FF2B5EF4-FFF2-40B4-BE49-F238E27FC236}">
                <a16:creationId xmlns:a16="http://schemas.microsoft.com/office/drawing/2014/main" id="{1A5B3FC7-9F07-447E-FB1B-1B0388956736}"/>
              </a:ext>
            </a:extLst>
          </p:cNvPr>
          <p:cNvPicPr>
            <a:picLocks noChangeAspect="1"/>
          </p:cNvPicPr>
          <p:nvPr/>
        </p:nvPicPr>
        <p:blipFill>
          <a:blip r:embed="rId4"/>
          <a:stretch>
            <a:fillRect/>
          </a:stretch>
        </p:blipFill>
        <p:spPr>
          <a:xfrm>
            <a:off x="1342662" y="3973186"/>
            <a:ext cx="4996406" cy="2228356"/>
          </a:xfrm>
          <a:prstGeom prst="rect">
            <a:avLst/>
          </a:prstGeom>
        </p:spPr>
      </p:pic>
      <p:sp>
        <p:nvSpPr>
          <p:cNvPr id="12" name="TextBox 11">
            <a:extLst>
              <a:ext uri="{FF2B5EF4-FFF2-40B4-BE49-F238E27FC236}">
                <a16:creationId xmlns:a16="http://schemas.microsoft.com/office/drawing/2014/main" id="{4BFBDB8A-F5A6-E45A-C358-250EDF4A1358}"/>
              </a:ext>
            </a:extLst>
          </p:cNvPr>
          <p:cNvSpPr txBox="1"/>
          <p:nvPr/>
        </p:nvSpPr>
        <p:spPr>
          <a:xfrm>
            <a:off x="1238492" y="1321356"/>
            <a:ext cx="10409068" cy="369332"/>
          </a:xfrm>
          <a:prstGeom prst="rect">
            <a:avLst/>
          </a:prstGeom>
          <a:noFill/>
        </p:spPr>
        <p:txBody>
          <a:bodyPr wrap="none" rtlCol="0">
            <a:spAutoFit/>
          </a:bodyPr>
          <a:lstStyle/>
          <a:p>
            <a:pPr marL="285750" indent="-285750">
              <a:buFont typeface="Arial" panose="020B0604020202020204" pitchFamily="34" charset="0"/>
              <a:buChar char="•"/>
            </a:pPr>
            <a:r>
              <a:rPr lang="en-US" dirty="0"/>
              <a:t>Relational databases (RMDBS) are structured while unlike Non-Relational Databases (</a:t>
            </a:r>
            <a:r>
              <a:rPr lang="en-US" dirty="0" err="1"/>
              <a:t>NoSql</a:t>
            </a:r>
            <a:r>
              <a:rPr lang="en-US" dirty="0"/>
              <a:t>) which are not </a:t>
            </a:r>
          </a:p>
        </p:txBody>
      </p:sp>
    </p:spTree>
    <p:extLst>
      <p:ext uri="{BB962C8B-B14F-4D97-AF65-F5344CB8AC3E}">
        <p14:creationId xmlns:p14="http://schemas.microsoft.com/office/powerpoint/2010/main" val="1105870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830BF-EEE1-2E4C-69C1-2C2DAF62B583}"/>
              </a:ext>
            </a:extLst>
          </p:cNvPr>
          <p:cNvSpPr>
            <a:spLocks noGrp="1"/>
          </p:cNvSpPr>
          <p:nvPr>
            <p:ph type="title"/>
          </p:nvPr>
        </p:nvSpPr>
        <p:spPr/>
        <p:txBody>
          <a:bodyPr/>
          <a:lstStyle/>
          <a:p>
            <a:r>
              <a:rPr lang="en-US" dirty="0"/>
              <a:t>Writing programs</a:t>
            </a:r>
          </a:p>
        </p:txBody>
      </p:sp>
      <p:sp>
        <p:nvSpPr>
          <p:cNvPr id="3" name="Content Placeholder 2">
            <a:extLst>
              <a:ext uri="{FF2B5EF4-FFF2-40B4-BE49-F238E27FC236}">
                <a16:creationId xmlns:a16="http://schemas.microsoft.com/office/drawing/2014/main" id="{91D542AF-A10B-80F9-6FDF-A556995989A9}"/>
              </a:ext>
            </a:extLst>
          </p:cNvPr>
          <p:cNvSpPr>
            <a:spLocks noGrp="1"/>
          </p:cNvSpPr>
          <p:nvPr>
            <p:ph idx="1"/>
          </p:nvPr>
        </p:nvSpPr>
        <p:spPr>
          <a:xfrm>
            <a:off x="838200" y="1825625"/>
            <a:ext cx="4865914" cy="4351338"/>
          </a:xfrm>
        </p:spPr>
        <p:txBody>
          <a:bodyPr>
            <a:normAutofit/>
          </a:bodyPr>
          <a:lstStyle/>
          <a:p>
            <a:pPr marL="0" indent="0">
              <a:buNone/>
            </a:pPr>
            <a:r>
              <a:rPr lang="en-GB" sz="1200" dirty="0">
                <a:solidFill>
                  <a:srgbClr val="202124"/>
                </a:solidFill>
                <a:effectLst/>
                <a:latin typeface="Arial" panose="020B0604020202020204" pitchFamily="34" charset="0"/>
                <a:ea typeface="Times New Roman" panose="02020603050405020304" pitchFamily="18" charset="0"/>
                <a:cs typeface="Arial" panose="020B0604020202020204" pitchFamily="34" charset="0"/>
              </a:rPr>
              <a:t>One of the most important skills for a data analyst is ability in a programming language.</a:t>
            </a:r>
            <a:endParaRPr lang="en-GB" sz="1200" dirty="0">
              <a:effectLst/>
              <a:latin typeface="Arial" panose="020B0604020202020204" pitchFamily="34" charset="0"/>
              <a:ea typeface="Times New Roman" panose="02020603050405020304" pitchFamily="18" charset="0"/>
              <a:cs typeface="Arial" panose="020B0604020202020204" pitchFamily="34" charset="0"/>
            </a:endParaRPr>
          </a:p>
          <a:p>
            <a:pPr marL="0" indent="0">
              <a:buNone/>
            </a:pPr>
            <a:r>
              <a:rPr lang="en-GB" sz="1200" dirty="0">
                <a:effectLst/>
                <a:latin typeface="Arial" panose="020B0604020202020204" pitchFamily="34" charset="0"/>
                <a:ea typeface="Times New Roman" panose="02020603050405020304" pitchFamily="18" charset="0"/>
                <a:cs typeface="Arial" panose="020B0604020202020204" pitchFamily="34" charset="0"/>
              </a:rPr>
              <a:t>These languages programmes can be written using text editors such as Notepad; however, programmers regularly use a text editor (Notepad) programmers often use a Software Development Environment (SDE), which includes a Integrated Development Environment (IDE); which features may include:</a:t>
            </a:r>
          </a:p>
          <a:p>
            <a:pPr marL="342900" lvl="0" indent="-115888">
              <a:buFont typeface="Symbol" pitchFamily="2" charset="2"/>
              <a:buChar char=""/>
            </a:pPr>
            <a:r>
              <a:rPr lang="en-GB" sz="1200" dirty="0">
                <a:effectLst/>
                <a:latin typeface="Arial" panose="020B0604020202020204" pitchFamily="34" charset="0"/>
                <a:ea typeface="Times New Roman" panose="02020603050405020304" pitchFamily="18" charset="0"/>
                <a:cs typeface="Arial" panose="020B0604020202020204" pitchFamily="34" charset="0"/>
              </a:rPr>
              <a:t>code editor used for writing and editing code</a:t>
            </a:r>
          </a:p>
          <a:p>
            <a:pPr marL="342900" lvl="0" indent="-115888">
              <a:buFont typeface="Symbol" pitchFamily="2" charset="2"/>
              <a:buChar char=""/>
            </a:pPr>
            <a:r>
              <a:rPr lang="en-GB" sz="1200" dirty="0">
                <a:effectLst/>
                <a:latin typeface="Arial" panose="020B0604020202020204" pitchFamily="34" charset="0"/>
                <a:ea typeface="Times New Roman" panose="02020603050405020304" pitchFamily="18" charset="0"/>
                <a:cs typeface="Arial" panose="020B0604020202020204" pitchFamily="34" charset="0"/>
              </a:rPr>
              <a:t>debugging functionality used to fix errors in a program before releasing it to the public</a:t>
            </a:r>
          </a:p>
          <a:p>
            <a:pPr marL="342900" lvl="0" indent="-115888">
              <a:buFont typeface="Symbol" pitchFamily="2" charset="2"/>
              <a:buChar char=""/>
            </a:pPr>
            <a:r>
              <a:rPr lang="en-GB" sz="1200" dirty="0">
                <a:effectLst/>
                <a:latin typeface="Arial" panose="020B0604020202020204" pitchFamily="34" charset="0"/>
                <a:ea typeface="Times New Roman" panose="02020603050405020304" pitchFamily="18" charset="0"/>
                <a:cs typeface="Arial" panose="020B0604020202020204" pitchFamily="34" charset="0"/>
              </a:rPr>
              <a:t>an interpreter takes single lines of code </a:t>
            </a:r>
          </a:p>
          <a:p>
            <a:pPr marL="342900" lvl="0" indent="-115888">
              <a:buFont typeface="Symbol" pitchFamily="2" charset="2"/>
              <a:buChar char=""/>
            </a:pPr>
            <a:r>
              <a:rPr lang="en-GB" sz="1200" dirty="0">
                <a:effectLst/>
                <a:latin typeface="Arial" panose="020B0604020202020204" pitchFamily="34" charset="0"/>
                <a:ea typeface="Times New Roman" panose="02020603050405020304" pitchFamily="18" charset="0"/>
                <a:cs typeface="Arial" panose="020B0604020202020204" pitchFamily="34" charset="0"/>
              </a:rPr>
              <a:t>and a compiler, which takes a program as a whole</a:t>
            </a:r>
          </a:p>
          <a:p>
            <a:endParaRPr lang="en-US" sz="12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E6145456-254E-C110-B740-93A4552D5D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4113" y="841034"/>
            <a:ext cx="5835845" cy="4888434"/>
          </a:xfrm>
          <a:prstGeom prst="rect">
            <a:avLst/>
          </a:prstGeom>
        </p:spPr>
      </p:pic>
    </p:spTree>
    <p:extLst>
      <p:ext uri="{BB962C8B-B14F-4D97-AF65-F5344CB8AC3E}">
        <p14:creationId xmlns:p14="http://schemas.microsoft.com/office/powerpoint/2010/main" val="1633764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D9C45-CB64-0911-350A-D31DF6032EC5}"/>
              </a:ext>
            </a:extLst>
          </p:cNvPr>
          <p:cNvSpPr>
            <a:spLocks noGrp="1"/>
          </p:cNvSpPr>
          <p:nvPr>
            <p:ph type="title"/>
          </p:nvPr>
        </p:nvSpPr>
        <p:spPr/>
        <p:txBody>
          <a:bodyPr/>
          <a:lstStyle/>
          <a:p>
            <a:r>
              <a:rPr lang="en-US" dirty="0"/>
              <a:t>Writing programs(continued)</a:t>
            </a:r>
          </a:p>
        </p:txBody>
      </p:sp>
      <p:sp>
        <p:nvSpPr>
          <p:cNvPr id="3" name="Content Placeholder 2">
            <a:extLst>
              <a:ext uri="{FF2B5EF4-FFF2-40B4-BE49-F238E27FC236}">
                <a16:creationId xmlns:a16="http://schemas.microsoft.com/office/drawing/2014/main" id="{4D7EB01F-FC75-2AA1-3176-FAA65FAC12EF}"/>
              </a:ext>
            </a:extLst>
          </p:cNvPr>
          <p:cNvSpPr>
            <a:spLocks noGrp="1"/>
          </p:cNvSpPr>
          <p:nvPr>
            <p:ph idx="1"/>
          </p:nvPr>
        </p:nvSpPr>
        <p:spPr/>
        <p:txBody>
          <a:bodyPr>
            <a:normAutofit/>
          </a:bodyPr>
          <a:lstStyle/>
          <a:p>
            <a:r>
              <a:rPr lang="en-US" sz="1400" dirty="0"/>
              <a:t>Writing lines of code is just like giving instructions</a:t>
            </a:r>
          </a:p>
        </p:txBody>
      </p:sp>
      <p:pic>
        <p:nvPicPr>
          <p:cNvPr id="4" name="Content Placeholder 4">
            <a:extLst>
              <a:ext uri="{FF2B5EF4-FFF2-40B4-BE49-F238E27FC236}">
                <a16:creationId xmlns:a16="http://schemas.microsoft.com/office/drawing/2014/main" id="{0F115002-1613-C001-835E-9C828FC0F3DD}"/>
              </a:ext>
            </a:extLst>
          </p:cNvPr>
          <p:cNvPicPr>
            <a:picLocks noChangeAspect="1"/>
          </p:cNvPicPr>
          <p:nvPr/>
        </p:nvPicPr>
        <p:blipFill>
          <a:blip r:embed="rId2"/>
          <a:stretch>
            <a:fillRect/>
          </a:stretch>
        </p:blipFill>
        <p:spPr>
          <a:xfrm>
            <a:off x="838200" y="2151530"/>
            <a:ext cx="4699000" cy="3886199"/>
          </a:xfrm>
          <a:prstGeom prst="rect">
            <a:avLst/>
          </a:prstGeom>
        </p:spPr>
      </p:pic>
      <p:pic>
        <p:nvPicPr>
          <p:cNvPr id="5" name="Picture 4">
            <a:extLst>
              <a:ext uri="{FF2B5EF4-FFF2-40B4-BE49-F238E27FC236}">
                <a16:creationId xmlns:a16="http://schemas.microsoft.com/office/drawing/2014/main" id="{12BD881C-F524-73C9-1A7F-7492F3784112}"/>
              </a:ext>
            </a:extLst>
          </p:cNvPr>
          <p:cNvPicPr>
            <a:picLocks noChangeAspect="1"/>
          </p:cNvPicPr>
          <p:nvPr/>
        </p:nvPicPr>
        <p:blipFill>
          <a:blip r:embed="rId3"/>
          <a:stretch>
            <a:fillRect/>
          </a:stretch>
        </p:blipFill>
        <p:spPr>
          <a:xfrm>
            <a:off x="5608917" y="2151529"/>
            <a:ext cx="5744883" cy="3886200"/>
          </a:xfrm>
          <a:prstGeom prst="rect">
            <a:avLst/>
          </a:prstGeom>
        </p:spPr>
      </p:pic>
    </p:spTree>
    <p:extLst>
      <p:ext uri="{BB962C8B-B14F-4D97-AF65-F5344CB8AC3E}">
        <p14:creationId xmlns:p14="http://schemas.microsoft.com/office/powerpoint/2010/main" val="2490207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EEDDA-4459-83EA-C520-A5A17C94EADF}"/>
              </a:ext>
            </a:extLst>
          </p:cNvPr>
          <p:cNvSpPr>
            <a:spLocks noGrp="1"/>
          </p:cNvSpPr>
          <p:nvPr>
            <p:ph type="title"/>
          </p:nvPr>
        </p:nvSpPr>
        <p:spPr>
          <a:xfrm>
            <a:off x="838200" y="200138"/>
            <a:ext cx="10515600" cy="988546"/>
          </a:xfrm>
        </p:spPr>
        <p:txBody>
          <a:bodyPr>
            <a:normAutofit/>
          </a:bodyPr>
          <a:lstStyle/>
          <a:p>
            <a:r>
              <a:rPr lang="en-US" dirty="0"/>
              <a:t>Commercial software like Microsoft Excel</a:t>
            </a:r>
          </a:p>
        </p:txBody>
      </p:sp>
      <p:graphicFrame>
        <p:nvGraphicFramePr>
          <p:cNvPr id="4" name="Table 4">
            <a:extLst>
              <a:ext uri="{FF2B5EF4-FFF2-40B4-BE49-F238E27FC236}">
                <a16:creationId xmlns:a16="http://schemas.microsoft.com/office/drawing/2014/main" id="{42B7CB1E-A796-ACE8-2E16-6E8CB1A4B94A}"/>
              </a:ext>
            </a:extLst>
          </p:cNvPr>
          <p:cNvGraphicFramePr>
            <a:graphicFrameLocks noGrp="1"/>
          </p:cNvGraphicFramePr>
          <p:nvPr>
            <p:ph idx="1"/>
            <p:extLst>
              <p:ext uri="{D42A27DB-BD31-4B8C-83A1-F6EECF244321}">
                <p14:modId xmlns:p14="http://schemas.microsoft.com/office/powerpoint/2010/main" val="1467437536"/>
              </p:ext>
            </p:extLst>
          </p:nvPr>
        </p:nvGraphicFramePr>
        <p:xfrm>
          <a:off x="175559" y="1011882"/>
          <a:ext cx="11840882" cy="2963324"/>
        </p:xfrm>
        <a:graphic>
          <a:graphicData uri="http://schemas.openxmlformats.org/drawingml/2006/table">
            <a:tbl>
              <a:tblPr firstRow="1" bandRow="1">
                <a:tableStyleId>{5C22544A-7EE6-4342-B048-85BDC9FD1C3A}</a:tableStyleId>
              </a:tblPr>
              <a:tblGrid>
                <a:gridCol w="2892082">
                  <a:extLst>
                    <a:ext uri="{9D8B030D-6E8A-4147-A177-3AD203B41FA5}">
                      <a16:colId xmlns:a16="http://schemas.microsoft.com/office/drawing/2014/main" val="1390553203"/>
                    </a:ext>
                  </a:extLst>
                </a:gridCol>
                <a:gridCol w="8948800">
                  <a:extLst>
                    <a:ext uri="{9D8B030D-6E8A-4147-A177-3AD203B41FA5}">
                      <a16:colId xmlns:a16="http://schemas.microsoft.com/office/drawing/2014/main" val="4123191163"/>
                    </a:ext>
                  </a:extLst>
                </a:gridCol>
              </a:tblGrid>
              <a:tr h="3981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Arial" panose="020B0604020202020204" pitchFamily="34" charset="0"/>
                          <a:cs typeface="Arial" panose="020B0604020202020204" pitchFamily="34" charset="0"/>
                        </a:rPr>
                        <a:t>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dk1"/>
                          </a:solidFill>
                          <a:effectLst/>
                          <a:latin typeface="Arial" panose="020B0604020202020204" pitchFamily="34" charset="0"/>
                          <a:ea typeface="+mn-ea"/>
                          <a:cs typeface="Arial" panose="020B0604020202020204" pitchFamily="34" charset="0"/>
                        </a:rPr>
                        <a:t>Its cost is either almost for personal use, £150 for a single personal licence or £7 monthly subscription, along with a free version with limited functionality, however business and enterprise licences vary.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92816478"/>
                  </a:ext>
                </a:extLst>
              </a:tr>
              <a:tr h="514254">
                <a:tc>
                  <a:txBody>
                    <a:bodyPr/>
                    <a:lstStyle/>
                    <a:p>
                      <a:r>
                        <a:rPr lang="en-US" sz="1200" b="0" dirty="0">
                          <a:latin typeface="Arial" panose="020B0604020202020204" pitchFamily="34" charset="0"/>
                          <a:cs typeface="Arial" panose="020B0604020202020204" pitchFamily="34" charset="0"/>
                        </a:rPr>
                        <a:t>Speed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latin typeface="Arial" panose="020B0604020202020204" pitchFamily="34" charset="0"/>
                          <a:cs typeface="Arial" panose="020B0604020202020204" pitchFamily="34" charset="0"/>
                        </a:rPr>
                        <a:t>Speed by </a:t>
                      </a:r>
                      <a:r>
                        <a:rPr lang="en-GB" sz="1200" b="0" dirty="0">
                          <a:effectLst/>
                          <a:latin typeface="Arial" panose="020B0604020202020204" pitchFamily="34" charset="0"/>
                          <a:cs typeface="Arial" panose="020B0604020202020204" pitchFamily="34" charset="0"/>
                        </a:rPr>
                        <a:t>seamlessly linking data sources gives insights quicker: but struggles with unstructured and semi-structured data; </a:t>
                      </a:r>
                      <a:r>
                        <a:rPr lang="en-GB" sz="1200" b="0" i="0" strike="noStrike" dirty="0">
                          <a:solidFill>
                            <a:srgbClr val="202124"/>
                          </a:solidFill>
                          <a:effectLst/>
                          <a:latin typeface="Arial" panose="020B0604020202020204" pitchFamily="34" charset="0"/>
                          <a:cs typeface="Arial" panose="020B0604020202020204" pitchFamily="34" charset="0"/>
                        </a:rPr>
                        <a:t>unable to read data formats such as JSON, </a:t>
                      </a:r>
                      <a:r>
                        <a:rPr lang="en-GB" sz="1200" b="0" dirty="0">
                          <a:effectLst/>
                          <a:latin typeface="Arial" panose="020B0604020202020204" pitchFamily="34" charset="0"/>
                          <a:cs typeface="Arial" panose="020B0604020202020204" pitchFamily="34" charset="0"/>
                        </a:rPr>
                        <a:t>making the ETL process tedious because of manual workarounds.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83549421"/>
                  </a:ext>
                </a:extLst>
              </a:tr>
              <a:tr h="14432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Arial" panose="020B0604020202020204" pitchFamily="34" charset="0"/>
                          <a:cs typeface="Arial" panose="020B0604020202020204" pitchFamily="34" charset="0"/>
                        </a:rPr>
                        <a:t>Analysis &amp; ETL function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indent="-171450">
                        <a:buFont typeface="Arial" panose="020B0604020202020204" pitchFamily="34" charset="0"/>
                        <a:buChar char="•"/>
                      </a:pPr>
                      <a:r>
                        <a:rPr lang="en-GB" sz="1200" b="0" dirty="0">
                          <a:effectLst/>
                          <a:latin typeface="Arial" panose="020B0604020202020204" pitchFamily="34" charset="0"/>
                          <a:cs typeface="Arial" panose="020B0604020202020204" pitchFamily="34" charset="0"/>
                        </a:rPr>
                        <a:t>ETL and analysis function is that Microsoft Excel lets your data in a spreadsheet get formatted, organised and calculated, making information easier to view by data analysts and other users, where boxes called cells are ordered in rows and columns; where you can clean your data with Excels “Auto Filter” if it seems out of place. Then its "Data" tab lets you "Remove Duplicates” and "Remove Empty Rows”.</a:t>
                      </a:r>
                    </a:p>
                    <a:p>
                      <a:pPr marL="171450" indent="-171450">
                        <a:buFont typeface="Arial" panose="020B0604020202020204" pitchFamily="34" charset="0"/>
                        <a:buChar char="•"/>
                      </a:pPr>
                      <a:r>
                        <a:rPr lang="en-GB" sz="1200" b="0" dirty="0">
                          <a:effectLst/>
                          <a:latin typeface="Arial" panose="020B0604020202020204" pitchFamily="34" charset="0"/>
                          <a:cs typeface="Arial" panose="020B0604020202020204" pitchFamily="34" charset="0"/>
                        </a:rPr>
                        <a:t>Get and Transform (previously known as Power Query) is its powerful embedded data analysis ETL pack for cleaning and sorting raw data, such as CSV, XI,  XML and text files from various input sources.</a:t>
                      </a:r>
                    </a:p>
                    <a:p>
                      <a:pPr marL="171450" indent="-171450">
                        <a:buFont typeface="Arial" panose="020B0604020202020204" pitchFamily="34" charset="0"/>
                        <a:buChar char="•"/>
                      </a:pPr>
                      <a:r>
                        <a:rPr lang="en-GB" sz="1200" b="0" dirty="0">
                          <a:effectLst/>
                          <a:latin typeface="Arial" panose="020B0604020202020204" pitchFamily="34" charset="0"/>
                          <a:cs typeface="Arial" panose="020B0604020202020204" pitchFamily="34" charset="0"/>
                        </a:rPr>
                        <a:t>The “Power Pivot" tool lets you explore data to create pivot tables, pie charts and visualisations with power maps.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91837542"/>
                  </a:ext>
                </a:extLst>
              </a:tr>
              <a:tr h="201831">
                <a:tc>
                  <a:txBody>
                    <a:bodyPr/>
                    <a:lstStyle/>
                    <a:p>
                      <a:r>
                        <a:rPr lang="en-US" sz="1200" b="0" dirty="0">
                          <a:latin typeface="Arial" panose="020B0604020202020204" pitchFamily="34" charset="0"/>
                          <a:cs typeface="Arial" panose="020B0604020202020204" pitchFamily="34" charset="0"/>
                        </a:rPr>
                        <a:t>Alternatives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200" b="0" dirty="0">
                          <a:latin typeface="Arial" panose="020B0604020202020204" pitchFamily="34" charset="0"/>
                          <a:cs typeface="Arial" panose="020B0604020202020204" pitchFamily="34" charset="0"/>
                        </a:rPr>
                        <a:t>Google Sheets, Numbers, Apache OpenOffice, LibreOffice </a:t>
                      </a:r>
                      <a:r>
                        <a:rPr lang="en-US" sz="1200" b="0" dirty="0" err="1">
                          <a:latin typeface="Arial" panose="020B0604020202020204" pitchFamily="34" charset="0"/>
                          <a:cs typeface="Arial" panose="020B0604020202020204" pitchFamily="34" charset="0"/>
                        </a:rPr>
                        <a:t>etc</a:t>
                      </a:r>
                      <a:r>
                        <a:rPr lang="en-US" sz="1200" b="0" dirty="0">
                          <a:latin typeface="Arial" panose="020B0604020202020204" pitchFamily="34" charset="0"/>
                          <a:cs typeface="Arial" panose="020B0604020202020204" pitchFamily="34"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26588494"/>
                  </a:ext>
                </a:extLst>
              </a:tr>
              <a:tr h="2018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Arial" panose="020B0604020202020204" pitchFamily="34" charset="0"/>
                          <a:cs typeface="Arial" panose="020B0604020202020204" pitchFamily="34" charset="0"/>
                        </a:rPr>
                        <a:t>Everyday use cases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a:latin typeface="Arial" panose="020B0604020202020204" pitchFamily="34" charset="0"/>
                          <a:cs typeface="Arial" panose="020B0604020202020204" pitchFamily="34" charset="0"/>
                        </a:rPr>
                        <a:t>Range from: Calculating, accounting, goal planning &amp; tracking progress, inventory management, time management, data analysis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49955672"/>
                  </a:ext>
                </a:extLst>
              </a:tr>
            </a:tbl>
          </a:graphicData>
        </a:graphic>
      </p:graphicFrame>
      <p:pic>
        <p:nvPicPr>
          <p:cNvPr id="5" name="Picture 4">
            <a:extLst>
              <a:ext uri="{FF2B5EF4-FFF2-40B4-BE49-F238E27FC236}">
                <a16:creationId xmlns:a16="http://schemas.microsoft.com/office/drawing/2014/main" id="{D52B4B01-796D-7683-75B9-A0B45AFD6C3D}"/>
              </a:ext>
            </a:extLst>
          </p:cNvPr>
          <p:cNvPicPr>
            <a:picLocks noChangeAspect="1"/>
          </p:cNvPicPr>
          <p:nvPr/>
        </p:nvPicPr>
        <p:blipFill>
          <a:blip r:embed="rId2"/>
          <a:stretch>
            <a:fillRect/>
          </a:stretch>
        </p:blipFill>
        <p:spPr>
          <a:xfrm>
            <a:off x="5646270" y="4117002"/>
            <a:ext cx="2146299" cy="2540860"/>
          </a:xfrm>
          <a:prstGeom prst="rect">
            <a:avLst/>
          </a:prstGeom>
        </p:spPr>
      </p:pic>
      <p:pic>
        <p:nvPicPr>
          <p:cNvPr id="6" name="Picture 5">
            <a:extLst>
              <a:ext uri="{FF2B5EF4-FFF2-40B4-BE49-F238E27FC236}">
                <a16:creationId xmlns:a16="http://schemas.microsoft.com/office/drawing/2014/main" id="{D248D525-F4D4-7514-F56E-DBC40EF3931F}"/>
              </a:ext>
            </a:extLst>
          </p:cNvPr>
          <p:cNvPicPr>
            <a:picLocks noChangeAspect="1"/>
          </p:cNvPicPr>
          <p:nvPr/>
        </p:nvPicPr>
        <p:blipFill>
          <a:blip r:embed="rId3"/>
          <a:stretch>
            <a:fillRect/>
          </a:stretch>
        </p:blipFill>
        <p:spPr>
          <a:xfrm>
            <a:off x="3822700" y="4071936"/>
            <a:ext cx="1823571" cy="2540861"/>
          </a:xfrm>
          <a:prstGeom prst="rect">
            <a:avLst/>
          </a:prstGeom>
        </p:spPr>
      </p:pic>
      <p:pic>
        <p:nvPicPr>
          <p:cNvPr id="7" name="Picture 6">
            <a:extLst>
              <a:ext uri="{FF2B5EF4-FFF2-40B4-BE49-F238E27FC236}">
                <a16:creationId xmlns:a16="http://schemas.microsoft.com/office/drawing/2014/main" id="{DE8FFC2D-CBDB-D75B-F6B0-89828AA58DDF}"/>
              </a:ext>
            </a:extLst>
          </p:cNvPr>
          <p:cNvPicPr>
            <a:picLocks noChangeAspect="1"/>
          </p:cNvPicPr>
          <p:nvPr/>
        </p:nvPicPr>
        <p:blipFill>
          <a:blip r:embed="rId4"/>
          <a:stretch>
            <a:fillRect/>
          </a:stretch>
        </p:blipFill>
        <p:spPr>
          <a:xfrm>
            <a:off x="62573" y="4097193"/>
            <a:ext cx="1908530" cy="2452094"/>
          </a:xfrm>
          <a:prstGeom prst="rect">
            <a:avLst/>
          </a:prstGeom>
        </p:spPr>
      </p:pic>
      <p:pic>
        <p:nvPicPr>
          <p:cNvPr id="8" name="Picture 7">
            <a:extLst>
              <a:ext uri="{FF2B5EF4-FFF2-40B4-BE49-F238E27FC236}">
                <a16:creationId xmlns:a16="http://schemas.microsoft.com/office/drawing/2014/main" id="{8F44DA66-23A4-7958-EC41-6ADAA4CFCB6F}"/>
              </a:ext>
            </a:extLst>
          </p:cNvPr>
          <p:cNvPicPr>
            <a:picLocks noChangeAspect="1"/>
          </p:cNvPicPr>
          <p:nvPr/>
        </p:nvPicPr>
        <p:blipFill>
          <a:blip r:embed="rId5"/>
          <a:stretch>
            <a:fillRect/>
          </a:stretch>
        </p:blipFill>
        <p:spPr>
          <a:xfrm>
            <a:off x="1999130" y="4097191"/>
            <a:ext cx="1823570" cy="2511104"/>
          </a:xfrm>
          <a:prstGeom prst="rect">
            <a:avLst/>
          </a:prstGeom>
        </p:spPr>
      </p:pic>
      <p:pic>
        <p:nvPicPr>
          <p:cNvPr id="12" name="Picture 11">
            <a:extLst>
              <a:ext uri="{FF2B5EF4-FFF2-40B4-BE49-F238E27FC236}">
                <a16:creationId xmlns:a16="http://schemas.microsoft.com/office/drawing/2014/main" id="{653AF56F-40EA-D44C-BB81-BF69783E532E}"/>
              </a:ext>
            </a:extLst>
          </p:cNvPr>
          <p:cNvPicPr>
            <a:picLocks noChangeAspect="1"/>
          </p:cNvPicPr>
          <p:nvPr/>
        </p:nvPicPr>
        <p:blipFill>
          <a:blip r:embed="rId6"/>
          <a:stretch>
            <a:fillRect/>
          </a:stretch>
        </p:blipFill>
        <p:spPr>
          <a:xfrm>
            <a:off x="9870141" y="4117001"/>
            <a:ext cx="2146299" cy="2540860"/>
          </a:xfrm>
          <a:prstGeom prst="rect">
            <a:avLst/>
          </a:prstGeom>
        </p:spPr>
      </p:pic>
      <p:pic>
        <p:nvPicPr>
          <p:cNvPr id="14" name="Picture 13">
            <a:extLst>
              <a:ext uri="{FF2B5EF4-FFF2-40B4-BE49-F238E27FC236}">
                <a16:creationId xmlns:a16="http://schemas.microsoft.com/office/drawing/2014/main" id="{3103771A-C333-1CD9-439C-ACA0A22774AB}"/>
              </a:ext>
            </a:extLst>
          </p:cNvPr>
          <p:cNvPicPr>
            <a:picLocks noChangeAspect="1"/>
          </p:cNvPicPr>
          <p:nvPr/>
        </p:nvPicPr>
        <p:blipFill>
          <a:blip r:embed="rId7"/>
          <a:stretch>
            <a:fillRect/>
          </a:stretch>
        </p:blipFill>
        <p:spPr>
          <a:xfrm>
            <a:off x="7695815" y="4097191"/>
            <a:ext cx="2146299" cy="2452096"/>
          </a:xfrm>
          <a:prstGeom prst="rect">
            <a:avLst/>
          </a:prstGeom>
        </p:spPr>
      </p:pic>
      <p:pic>
        <p:nvPicPr>
          <p:cNvPr id="15" name="Picture 14">
            <a:extLst>
              <a:ext uri="{FF2B5EF4-FFF2-40B4-BE49-F238E27FC236}">
                <a16:creationId xmlns:a16="http://schemas.microsoft.com/office/drawing/2014/main" id="{E6716723-D2D4-3E7B-7A7D-9F54F08FE73B}"/>
              </a:ext>
            </a:extLst>
          </p:cNvPr>
          <p:cNvPicPr>
            <a:picLocks noChangeAspect="1"/>
          </p:cNvPicPr>
          <p:nvPr/>
        </p:nvPicPr>
        <p:blipFill>
          <a:blip r:embed="rId8"/>
          <a:stretch>
            <a:fillRect/>
          </a:stretch>
        </p:blipFill>
        <p:spPr>
          <a:xfrm>
            <a:off x="11109249" y="35439"/>
            <a:ext cx="922653" cy="922653"/>
          </a:xfrm>
          <a:prstGeom prst="rect">
            <a:avLst/>
          </a:prstGeom>
        </p:spPr>
      </p:pic>
    </p:spTree>
    <p:extLst>
      <p:ext uri="{BB962C8B-B14F-4D97-AF65-F5344CB8AC3E}">
        <p14:creationId xmlns:p14="http://schemas.microsoft.com/office/powerpoint/2010/main" val="40819834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015BE-AE57-2C85-1F6F-97C218DD99D1}"/>
              </a:ext>
            </a:extLst>
          </p:cNvPr>
          <p:cNvSpPr>
            <a:spLocks noGrp="1"/>
          </p:cNvSpPr>
          <p:nvPr>
            <p:ph type="title"/>
          </p:nvPr>
        </p:nvSpPr>
        <p:spPr/>
        <p:txBody>
          <a:bodyPr/>
          <a:lstStyle/>
          <a:p>
            <a:r>
              <a:rPr lang="en-US" dirty="0"/>
              <a:t>Excels limitations.</a:t>
            </a:r>
          </a:p>
        </p:txBody>
      </p:sp>
      <p:sp>
        <p:nvSpPr>
          <p:cNvPr id="3" name="Content Placeholder 2">
            <a:extLst>
              <a:ext uri="{FF2B5EF4-FFF2-40B4-BE49-F238E27FC236}">
                <a16:creationId xmlns:a16="http://schemas.microsoft.com/office/drawing/2014/main" id="{407E9D8B-83A6-8311-C207-BC9754979C1F}"/>
              </a:ext>
            </a:extLst>
          </p:cNvPr>
          <p:cNvSpPr>
            <a:spLocks noGrp="1"/>
          </p:cNvSpPr>
          <p:nvPr>
            <p:ph idx="1"/>
          </p:nvPr>
        </p:nvSpPr>
        <p:spPr>
          <a:xfrm>
            <a:off x="745603" y="1339488"/>
            <a:ext cx="10515600" cy="4351338"/>
          </a:xfrm>
        </p:spPr>
        <p:txBody>
          <a:bodyPr>
            <a:normAutofit/>
          </a:bodyPr>
          <a:lstStyle/>
          <a:p>
            <a:pPr algn="l"/>
            <a:r>
              <a:rPr lang="en-GB" sz="1200" dirty="0">
                <a:solidFill>
                  <a:srgbClr val="202124"/>
                </a:solidFill>
                <a:latin typeface="Arial" panose="020B0604020202020204" pitchFamily="34" charset="0"/>
                <a:cs typeface="Arial" panose="020B0604020202020204" pitchFamily="34" charset="0"/>
              </a:rPr>
              <a:t>Excel</a:t>
            </a:r>
            <a:r>
              <a:rPr lang="en-GB" sz="1200" i="0" u="none" strike="noStrike" dirty="0">
                <a:solidFill>
                  <a:srgbClr val="202124"/>
                </a:solidFill>
                <a:effectLst/>
                <a:latin typeface="Arial" panose="020B0604020202020204" pitchFamily="34" charset="0"/>
                <a:cs typeface="Arial" panose="020B0604020202020204" pitchFamily="34" charset="0"/>
              </a:rPr>
              <a:t>, has its limitations and disadvantages; there can be issues with Excel where data can be corrupted or lost, were several copies by different people makes version control difficult, regardless of </a:t>
            </a:r>
            <a:r>
              <a:rPr lang="en-GB" sz="1200" dirty="0">
                <a:solidFill>
                  <a:srgbClr val="202124"/>
                </a:solidFill>
                <a:latin typeface="Arial" panose="020B0604020202020204" pitchFamily="34" charset="0"/>
                <a:cs typeface="Arial" panose="020B0604020202020204" pitchFamily="34" charset="0"/>
              </a:rPr>
              <a:t>it being on a </a:t>
            </a:r>
            <a:r>
              <a:rPr lang="en-GB" sz="1200" i="0" u="none" strike="noStrike" dirty="0">
                <a:solidFill>
                  <a:srgbClr val="202124"/>
                </a:solidFill>
                <a:effectLst/>
                <a:latin typeface="Arial" panose="020B0604020202020204" pitchFamily="34" charset="0"/>
                <a:cs typeface="Arial" panose="020B0604020202020204" pitchFamily="34" charset="0"/>
              </a:rPr>
              <a:t>shared server, as people may overwrite others’ work as doesn’t reflect real-time.</a:t>
            </a:r>
          </a:p>
          <a:p>
            <a:r>
              <a:rPr lang="en-GB" sz="1200" i="0" u="none" strike="noStrike" dirty="0">
                <a:solidFill>
                  <a:srgbClr val="202124"/>
                </a:solidFill>
                <a:effectLst/>
                <a:latin typeface="Arial" panose="020B0604020202020204" pitchFamily="34" charset="0"/>
                <a:cs typeface="Arial" panose="020B0604020202020204" pitchFamily="34" charset="0"/>
              </a:rPr>
              <a:t>Bottom line is commercial products such as excel are limited.</a:t>
            </a:r>
          </a:p>
        </p:txBody>
      </p:sp>
      <p:pic>
        <p:nvPicPr>
          <p:cNvPr id="4" name="Picture 3">
            <a:extLst>
              <a:ext uri="{FF2B5EF4-FFF2-40B4-BE49-F238E27FC236}">
                <a16:creationId xmlns:a16="http://schemas.microsoft.com/office/drawing/2014/main" id="{4A4ABB51-4218-8BAA-0C13-FBE79FA61D2A}"/>
              </a:ext>
            </a:extLst>
          </p:cNvPr>
          <p:cNvPicPr>
            <a:picLocks noChangeAspect="1"/>
          </p:cNvPicPr>
          <p:nvPr/>
        </p:nvPicPr>
        <p:blipFill>
          <a:blip r:embed="rId2"/>
          <a:stretch>
            <a:fillRect/>
          </a:stretch>
        </p:blipFill>
        <p:spPr>
          <a:xfrm>
            <a:off x="1246079" y="2174185"/>
            <a:ext cx="9174564" cy="4030672"/>
          </a:xfrm>
          <a:prstGeom prst="rect">
            <a:avLst/>
          </a:prstGeom>
        </p:spPr>
      </p:pic>
    </p:spTree>
    <p:extLst>
      <p:ext uri="{BB962C8B-B14F-4D97-AF65-F5344CB8AC3E}">
        <p14:creationId xmlns:p14="http://schemas.microsoft.com/office/powerpoint/2010/main" val="18127770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3190</TotalTime>
  <Words>2911</Words>
  <Application>Microsoft Macintosh PowerPoint</Application>
  <PresentationFormat>Widescreen</PresentationFormat>
  <Paragraphs>142</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arial</vt:lpstr>
      <vt:lpstr>Calibri</vt:lpstr>
      <vt:lpstr>Calibri Light</vt:lpstr>
      <vt:lpstr>Helvetica</vt:lpstr>
      <vt:lpstr>Segoe UI</vt:lpstr>
      <vt:lpstr>Symbol</vt:lpstr>
      <vt:lpstr>Office Theme</vt:lpstr>
      <vt:lpstr>Data Industry Standard Tools</vt:lpstr>
      <vt:lpstr>Intro </vt:lpstr>
      <vt:lpstr>Data Integration tools software</vt:lpstr>
      <vt:lpstr>Open and closed source software example</vt:lpstr>
      <vt:lpstr>Relational and Non-Relational Databases</vt:lpstr>
      <vt:lpstr>Writing programs</vt:lpstr>
      <vt:lpstr>Writing programs(continued)</vt:lpstr>
      <vt:lpstr>Commercial software like Microsoft Excel</vt:lpstr>
      <vt:lpstr>Excels limitations.</vt:lpstr>
      <vt:lpstr>SQL, Python and R</vt:lpstr>
      <vt:lpstr>SQL</vt:lpstr>
      <vt:lpstr>Python</vt:lpstr>
      <vt:lpstr>R</vt:lpstr>
      <vt:lpstr>Relational and Non-Relational Databases(continued)</vt:lpstr>
      <vt:lpstr>Graph Databases</vt:lpstr>
      <vt:lpstr>Document Database</vt:lpstr>
      <vt:lpstr>Column (or Wide Column) Database</vt:lpstr>
      <vt:lpstr>Column-Family Stores</vt:lpstr>
      <vt:lpstr>Key value store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Mazafer Ul-Raqib</dc:creator>
  <cp:lastModifiedBy>Mazafer Ul-Raqib</cp:lastModifiedBy>
  <cp:revision>30</cp:revision>
  <dcterms:created xsi:type="dcterms:W3CDTF">2022-11-06T16:03:43Z</dcterms:created>
  <dcterms:modified xsi:type="dcterms:W3CDTF">2022-11-10T20:20:37Z</dcterms:modified>
</cp:coreProperties>
</file>